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28"/>
  </p:notesMasterIdLst>
  <p:sldIdLst>
    <p:sldId id="256" r:id="rId2"/>
    <p:sldId id="262" r:id="rId3"/>
    <p:sldId id="257" r:id="rId4"/>
    <p:sldId id="321" r:id="rId5"/>
    <p:sldId id="322" r:id="rId6"/>
    <p:sldId id="306" r:id="rId7"/>
    <p:sldId id="309" r:id="rId8"/>
    <p:sldId id="323" r:id="rId9"/>
    <p:sldId id="312" r:id="rId10"/>
    <p:sldId id="324" r:id="rId11"/>
    <p:sldId id="325" r:id="rId12"/>
    <p:sldId id="326" r:id="rId13"/>
    <p:sldId id="313" r:id="rId14"/>
    <p:sldId id="327" r:id="rId15"/>
    <p:sldId id="328" r:id="rId16"/>
    <p:sldId id="293" r:id="rId17"/>
    <p:sldId id="329" r:id="rId18"/>
    <p:sldId id="332" r:id="rId19"/>
    <p:sldId id="320" r:id="rId20"/>
    <p:sldId id="333" r:id="rId21"/>
    <p:sldId id="334" r:id="rId22"/>
    <p:sldId id="335" r:id="rId23"/>
    <p:sldId id="280" r:id="rId24"/>
    <p:sldId id="284" r:id="rId25"/>
    <p:sldId id="282" r:id="rId26"/>
    <p:sldId id="286" r:id="rId27"/>
  </p:sldIdLst>
  <p:sldSz cx="9144000" cy="6858000" type="screen4x3"/>
  <p:notesSz cx="6858000" cy="9144000"/>
  <p:embeddedFontLst>
    <p:embeddedFont>
      <p:font typeface="맑은 고딕" panose="020B0503020000020004" pitchFamily="50" charset="-127"/>
      <p:regular r:id="rId29"/>
      <p:bold r:id="rId30"/>
    </p:embeddedFont>
    <p:embeddedFont>
      <p:font typeface="HY중고딕" panose="02030600000101010101" pitchFamily="18" charset="-127"/>
      <p:regular r:id="rId31"/>
    </p:embeddedFont>
    <p:embeddedFont>
      <p:font typeface="Franklin Gothic Medium" panose="020B0603020102020204" pitchFamily="34" charset="0"/>
      <p:regular r:id="rId32"/>
      <p:italic r:id="rId33"/>
    </p:embeddedFont>
    <p:embeddedFont>
      <p:font typeface="HY강M" panose="02030600000101010101" pitchFamily="18" charset="-127"/>
      <p:regular r:id="rId34"/>
    </p:embeddedFont>
    <p:embeddedFont>
      <p:font typeface="HY강B" panose="02030600000101010101" pitchFamily="18" charset="-127"/>
      <p:regular r:id="rId35"/>
    </p:embeddedFont>
    <p:embeddedFont>
      <p:font typeface="HY견고딕" panose="02030600000101010101" pitchFamily="18" charset="-127"/>
      <p:regular r:id="rId36"/>
    </p:embeddedFont>
  </p:embeddedFont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1">
          <p15:clr>
            <a:srgbClr val="A4A3A4"/>
          </p15:clr>
        </p15:guide>
        <p15:guide id="2" orient="horz" pos="1434">
          <p15:clr>
            <a:srgbClr val="A4A3A4"/>
          </p15:clr>
        </p15:guide>
        <p15:guide id="3" pos="793">
          <p15:clr>
            <a:srgbClr val="A4A3A4"/>
          </p15:clr>
        </p15:guide>
        <p15:guide id="4" pos="5329">
          <p15:clr>
            <a:srgbClr val="A4A3A4"/>
          </p15:clr>
        </p15:guide>
        <p15:guide id="5" pos="635">
          <p15:clr>
            <a:srgbClr val="A4A3A4"/>
          </p15:clr>
        </p15:guide>
        <p15:guide id="6" pos="49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009900"/>
    <a:srgbClr val="0000FF"/>
    <a:srgbClr val="FF99CC"/>
    <a:srgbClr val="CCFF99"/>
    <a:srgbClr val="FF9966"/>
    <a:srgbClr val="FFFF99"/>
    <a:srgbClr val="FF0066"/>
    <a:srgbClr val="FFCC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보통 스타일 3 - 강조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보통 스타일 3 - 강조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46F890A9-2807-4EBB-B81D-B2AA78EC7F39}" styleName="어두운 스타일 2 - 강조 5/강조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DBED569-4797-4DF1-A0F4-6AAB3CD982D8}" styleName="밝은 스타일 3 - 강조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밝은 스타일 3 - 강조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84E427A-3D55-4303-BF80-6455036E1DE7}" styleName="테마 스타일 1 - 강조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테마 스타일 1 - 강조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테마 스타일 1 - 강조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테마 스타일 1 - 강조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테마 스타일 1 - 강조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1EBBBCC-DAD2-459C-BE2E-F6DE35CF9A28}" styleName="어두운 스타일 2 - 강조 3/강조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밝은 스타일 1 - 강조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E3FDE45-AF77-4B5C-9715-49D594BDF05E}" styleName="밝은 스타일 1 - 강조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012ECD-51FC-41F1-AA8D-1B2483CD663E}" styleName="밝은 스타일 2 - 강조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밝은 스타일 3 - 강조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보통 스타일 1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0A1B5D5-9B99-4C35-A422-299274C87663}" styleName="보통 스타일 1 - 강조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64" autoAdjust="0"/>
    <p:restoredTop sz="99852" autoAdjust="0"/>
  </p:normalViewPr>
  <p:slideViewPr>
    <p:cSldViewPr>
      <p:cViewPr varScale="1">
        <p:scale>
          <a:sx n="64" d="100"/>
          <a:sy n="64" d="100"/>
        </p:scale>
        <p:origin x="678" y="60"/>
      </p:cViewPr>
      <p:guideLst>
        <p:guide orient="horz" pos="391"/>
        <p:guide orient="horz" pos="1434"/>
        <p:guide pos="793"/>
        <p:guide pos="5329"/>
        <p:guide pos="635"/>
        <p:guide pos="49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font" Target="fonts/font6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5.fntdata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4.fntdata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36" Type="http://schemas.openxmlformats.org/officeDocument/2006/relationships/font" Target="fonts/font8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font" Target="fonts/font2.fntdata"/><Relationship Id="rId35" Type="http://schemas.openxmlformats.org/officeDocument/2006/relationships/font" Target="fonts/font7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C3E757-9739-4ABC-AC64-0520BF71508C}" type="datetimeFigureOut">
              <a:rPr lang="ko-KR" altLang="en-US" smtClean="0"/>
              <a:t>2018-05-08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373277-8C0C-4384-A7E4-952D6B5AED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8692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제목 1"/>
          <p:cNvSpPr>
            <a:spLocks noGrp="1"/>
          </p:cNvSpPr>
          <p:nvPr>
            <p:ph type="title" hasCustomPrompt="1"/>
          </p:nvPr>
        </p:nvSpPr>
        <p:spPr>
          <a:xfrm>
            <a:off x="179512" y="44624"/>
            <a:ext cx="5442892" cy="608087"/>
          </a:xfrm>
        </p:spPr>
        <p:txBody>
          <a:bodyPr>
            <a:normAutofit/>
          </a:bodyPr>
          <a:lstStyle>
            <a:lvl1pPr algn="l">
              <a:defRPr sz="2800" b="0">
                <a:solidFill>
                  <a:schemeClr val="tx1"/>
                </a:solidFill>
                <a:effectLst/>
                <a:latin typeface="+mn-ea"/>
                <a:ea typeface="+mn-ea"/>
              </a:defRPr>
            </a:lvl1pPr>
          </a:lstStyle>
          <a:p>
            <a:r>
              <a:rPr lang="en-US" altLang="ko-KR" dirty="0" smtClean="0"/>
              <a:t>01 Master Title</a:t>
            </a:r>
            <a:endParaRPr lang="ko-KR" altLang="en-US" dirty="0"/>
          </a:p>
        </p:txBody>
      </p:sp>
      <p:sp>
        <p:nvSpPr>
          <p:cNvPr id="23" name="슬라이드 번호 개체 틀 5"/>
          <p:cNvSpPr txBox="1">
            <a:spLocks/>
          </p:cNvSpPr>
          <p:nvPr userDrawn="1"/>
        </p:nvSpPr>
        <p:spPr>
          <a:xfrm>
            <a:off x="6830888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93576E81-A56B-480E-A20F-D61CC2AD3A2E}" type="slidenum">
              <a:rPr lang="ko-KR" altLang="en-US" smtClean="0"/>
              <a:pPr>
                <a:defRPr/>
              </a:pPr>
              <a:t>‹#›</a:t>
            </a:fld>
            <a:endParaRPr lang="ko-KR" altLang="en-US" dirty="0"/>
          </a:p>
        </p:txBody>
      </p:sp>
      <p:sp>
        <p:nvSpPr>
          <p:cNvPr id="25" name="텍스트 개체 틀 8"/>
          <p:cNvSpPr>
            <a:spLocks noGrp="1"/>
          </p:cNvSpPr>
          <p:nvPr>
            <p:ph type="body" sz="quarter" idx="13" hasCustomPrompt="1"/>
          </p:nvPr>
        </p:nvSpPr>
        <p:spPr>
          <a:xfrm>
            <a:off x="7092280" y="146398"/>
            <a:ext cx="1872208" cy="258266"/>
          </a:xfrm>
        </p:spPr>
        <p:txBody>
          <a:bodyPr anchor="b">
            <a:noAutofit/>
          </a:bodyPr>
          <a:lstStyle>
            <a:lvl1pPr marL="0" indent="0" algn="r">
              <a:buNone/>
              <a:defRPr sz="1300" baseline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1pPr>
            <a:lvl2pPr>
              <a:defRPr sz="2000">
                <a:latin typeface="HY중고딕" pitchFamily="18" charset="-127"/>
                <a:ea typeface="HY중고딕" pitchFamily="18" charset="-127"/>
              </a:defRPr>
            </a:lvl2pPr>
            <a:lvl3pPr>
              <a:defRPr sz="2000">
                <a:latin typeface="HY중고딕" pitchFamily="18" charset="-127"/>
                <a:ea typeface="HY중고딕" pitchFamily="18" charset="-127"/>
              </a:defRPr>
            </a:lvl3pPr>
            <a:lvl4pPr>
              <a:defRPr sz="2000">
                <a:latin typeface="HY중고딕" pitchFamily="18" charset="-127"/>
                <a:ea typeface="HY중고딕" pitchFamily="18" charset="-127"/>
              </a:defRPr>
            </a:lvl4pPr>
            <a:lvl5pPr>
              <a:defRPr sz="2000">
                <a:latin typeface="HY중고딕" pitchFamily="18" charset="-127"/>
                <a:ea typeface="HY중고딕" pitchFamily="18" charset="-127"/>
              </a:defRPr>
            </a:lvl5pPr>
          </a:lstStyle>
          <a:p>
            <a:pPr lvl="0"/>
            <a:r>
              <a:rPr lang="en-US" altLang="ko-KR" dirty="0" smtClean="0"/>
              <a:t>1 My Everyday Life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103784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00_work\디자인 메뉴얼\UI_국어\00_UI_국어psd\b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817" y="-6400"/>
            <a:ext cx="9213329" cy="6891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4932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075" name="Picture 3" descr="C:\Users\VS\Desktop\Untitled-3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5990"/>
            <a:ext cx="648072" cy="516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제목 1"/>
          <p:cNvSpPr>
            <a:spLocks noGrp="1"/>
          </p:cNvSpPr>
          <p:nvPr>
            <p:ph type="title" hasCustomPrompt="1"/>
          </p:nvPr>
        </p:nvSpPr>
        <p:spPr>
          <a:xfrm>
            <a:off x="179512" y="44624"/>
            <a:ext cx="5442892" cy="608087"/>
          </a:xfrm>
        </p:spPr>
        <p:txBody>
          <a:bodyPr>
            <a:normAutofit/>
          </a:bodyPr>
          <a:lstStyle>
            <a:lvl1pPr algn="l">
              <a:defRPr sz="2800" b="0">
                <a:solidFill>
                  <a:schemeClr val="tx1"/>
                </a:solidFill>
                <a:effectLst/>
                <a:latin typeface="+mn-ea"/>
                <a:ea typeface="+mn-ea"/>
              </a:defRPr>
            </a:lvl1pPr>
          </a:lstStyle>
          <a:p>
            <a:r>
              <a:rPr lang="en-US" altLang="ko-KR" dirty="0" smtClean="0"/>
              <a:t>01 Master Title</a:t>
            </a:r>
            <a:endParaRPr lang="ko-KR" altLang="en-US" dirty="0"/>
          </a:p>
        </p:txBody>
      </p:sp>
      <p:sp>
        <p:nvSpPr>
          <p:cNvPr id="14" name="모서리가 둥근 직사각형 13"/>
          <p:cNvSpPr/>
          <p:nvPr userDrawn="1"/>
        </p:nvSpPr>
        <p:spPr>
          <a:xfrm>
            <a:off x="107504" y="666750"/>
            <a:ext cx="8928992" cy="6090715"/>
          </a:xfrm>
          <a:prstGeom prst="roundRect">
            <a:avLst>
              <a:gd name="adj" fmla="val 273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슬라이드 번호 개체 틀 5"/>
          <p:cNvSpPr txBox="1">
            <a:spLocks/>
          </p:cNvSpPr>
          <p:nvPr userDrawn="1"/>
        </p:nvSpPr>
        <p:spPr>
          <a:xfrm>
            <a:off x="6830888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93576E81-A56B-480E-A20F-D61CC2AD3A2E}" type="slidenum">
              <a:rPr lang="ko-KR" altLang="en-US" smtClean="0"/>
              <a:pPr>
                <a:defRPr/>
              </a:pPr>
              <a:t>‹#›</a:t>
            </a:fld>
            <a:endParaRPr lang="ko-KR" altLang="en-US" dirty="0"/>
          </a:p>
        </p:txBody>
      </p:sp>
      <p:sp>
        <p:nvSpPr>
          <p:cNvPr id="17" name="텍스트 개체 틀 8"/>
          <p:cNvSpPr>
            <a:spLocks noGrp="1"/>
          </p:cNvSpPr>
          <p:nvPr>
            <p:ph type="body" sz="quarter" idx="10" hasCustomPrompt="1"/>
          </p:nvPr>
        </p:nvSpPr>
        <p:spPr>
          <a:xfrm>
            <a:off x="660276" y="892622"/>
            <a:ext cx="7363148" cy="520154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ko-KR" altLang="en-US" sz="2800" b="0" baseline="0" dirty="0">
                <a:solidFill>
                  <a:schemeClr val="tx1"/>
                </a:solidFill>
                <a:effectLst/>
                <a:latin typeface="+mn-ea"/>
                <a:cs typeface="+mj-cs"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altLang="ko-KR" dirty="0" smtClean="0"/>
              <a:t>TEXT STYLE EDIT</a:t>
            </a:r>
            <a:endParaRPr lang="ko-KR" altLang="en-US" dirty="0"/>
          </a:p>
        </p:txBody>
      </p:sp>
      <p:sp>
        <p:nvSpPr>
          <p:cNvPr id="9" name="텍스트 개체 틀 8"/>
          <p:cNvSpPr>
            <a:spLocks noGrp="1"/>
          </p:cNvSpPr>
          <p:nvPr>
            <p:ph type="body" sz="quarter" idx="13" hasCustomPrompt="1"/>
          </p:nvPr>
        </p:nvSpPr>
        <p:spPr>
          <a:xfrm>
            <a:off x="6444208" y="146398"/>
            <a:ext cx="1907146" cy="330274"/>
          </a:xfrm>
        </p:spPr>
        <p:txBody>
          <a:bodyPr anchor="b">
            <a:noAutofit/>
          </a:bodyPr>
          <a:lstStyle>
            <a:lvl1pPr marL="0" indent="0" algn="r">
              <a:buNone/>
              <a:defRPr sz="1300" baseline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1pPr>
            <a:lvl2pPr>
              <a:defRPr sz="2000">
                <a:latin typeface="HY중고딕" pitchFamily="18" charset="-127"/>
                <a:ea typeface="HY중고딕" pitchFamily="18" charset="-127"/>
              </a:defRPr>
            </a:lvl2pPr>
            <a:lvl3pPr>
              <a:defRPr sz="2000">
                <a:latin typeface="HY중고딕" pitchFamily="18" charset="-127"/>
                <a:ea typeface="HY중고딕" pitchFamily="18" charset="-127"/>
              </a:defRPr>
            </a:lvl3pPr>
            <a:lvl4pPr>
              <a:defRPr sz="2000">
                <a:latin typeface="HY중고딕" pitchFamily="18" charset="-127"/>
                <a:ea typeface="HY중고딕" pitchFamily="18" charset="-127"/>
              </a:defRPr>
            </a:lvl4pPr>
            <a:lvl5pPr>
              <a:defRPr sz="2000">
                <a:latin typeface="HY중고딕" pitchFamily="18" charset="-127"/>
                <a:ea typeface="HY중고딕" pitchFamily="18" charset="-127"/>
              </a:defRPr>
            </a:lvl5pPr>
          </a:lstStyle>
          <a:p>
            <a:pPr lvl="0"/>
            <a:r>
              <a:rPr lang="en-US" altLang="ko-KR" dirty="0" smtClean="0"/>
              <a:t>1 My Everyday Life</a:t>
            </a:r>
            <a:endParaRPr lang="ko-KR" altLang="en-US" dirty="0"/>
          </a:p>
        </p:txBody>
      </p:sp>
      <p:sp>
        <p:nvSpPr>
          <p:cNvPr id="12" name="모서리가 둥근 직사각형 11"/>
          <p:cNvSpPr/>
          <p:nvPr userDrawn="1"/>
        </p:nvSpPr>
        <p:spPr>
          <a:xfrm>
            <a:off x="179511" y="742951"/>
            <a:ext cx="8783514" cy="5905500"/>
          </a:xfrm>
          <a:prstGeom prst="roundRect">
            <a:avLst>
              <a:gd name="adj" fmla="val 1954"/>
            </a:avLst>
          </a:prstGeom>
          <a:noFill/>
          <a:ln>
            <a:solidFill>
              <a:schemeClr val="bg2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08565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0"/>
            <a:ext cx="9142413" cy="685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6639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7381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1E7B8-11DE-41B3-AD88-1B5ED4077A8D}" type="datetimeFigureOut">
              <a:rPr lang="ko-KR" altLang="en-US" smtClean="0"/>
              <a:pPr/>
              <a:t>2018-05-08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1A9A52-06C3-4ADD-8B4D-9568882326B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6264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7" r:id="rId2"/>
    <p:sldLayoutId id="2147483649" r:id="rId3"/>
    <p:sldLayoutId id="2147483655" r:id="rId4"/>
    <p:sldLayoutId id="2147483656" r:id="rId5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9" name="그룹 198"/>
          <p:cNvGrpSpPr/>
          <p:nvPr/>
        </p:nvGrpSpPr>
        <p:grpSpPr>
          <a:xfrm rot="19910012">
            <a:off x="4309324" y="757556"/>
            <a:ext cx="4629349" cy="4950224"/>
            <a:chOff x="3198010" y="764704"/>
            <a:chExt cx="5894354" cy="6036984"/>
          </a:xfrm>
        </p:grpSpPr>
        <p:grpSp>
          <p:nvGrpSpPr>
            <p:cNvPr id="48" name="그룹 47"/>
            <p:cNvGrpSpPr/>
            <p:nvPr/>
          </p:nvGrpSpPr>
          <p:grpSpPr>
            <a:xfrm>
              <a:off x="5436096" y="764704"/>
              <a:ext cx="1302991" cy="2868632"/>
              <a:chOff x="6300192" y="768600"/>
              <a:chExt cx="1634480" cy="3380479"/>
            </a:xfrm>
          </p:grpSpPr>
          <p:grpSp>
            <p:nvGrpSpPr>
              <p:cNvPr id="49" name="그룹 48"/>
              <p:cNvGrpSpPr/>
              <p:nvPr/>
            </p:nvGrpSpPr>
            <p:grpSpPr>
              <a:xfrm>
                <a:off x="6740624" y="768600"/>
                <a:ext cx="783704" cy="692012"/>
                <a:chOff x="3788296" y="1824578"/>
                <a:chExt cx="783704" cy="692012"/>
              </a:xfrm>
            </p:grpSpPr>
            <p:sp>
              <p:nvSpPr>
                <p:cNvPr id="60" name="이등변 삼각형 59"/>
                <p:cNvSpPr/>
                <p:nvPr/>
              </p:nvSpPr>
              <p:spPr>
                <a:xfrm>
                  <a:off x="3995936" y="1824578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61" name="이등변 삼각형 60"/>
                <p:cNvSpPr/>
                <p:nvPr/>
              </p:nvSpPr>
              <p:spPr>
                <a:xfrm>
                  <a:off x="4211960" y="2208312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62" name="이등변 삼각형 61"/>
                <p:cNvSpPr/>
                <p:nvPr/>
              </p:nvSpPr>
              <p:spPr>
                <a:xfrm>
                  <a:off x="3788296" y="2208312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</p:grpSp>
          <p:grpSp>
            <p:nvGrpSpPr>
              <p:cNvPr id="50" name="그룹 49"/>
              <p:cNvGrpSpPr/>
              <p:nvPr/>
            </p:nvGrpSpPr>
            <p:grpSpPr>
              <a:xfrm>
                <a:off x="6516216" y="1580934"/>
                <a:ext cx="1224136" cy="216024"/>
                <a:chOff x="6516216" y="1580934"/>
                <a:chExt cx="1224136" cy="216024"/>
              </a:xfrm>
            </p:grpSpPr>
            <p:sp>
              <p:nvSpPr>
                <p:cNvPr id="58" name="타원 57"/>
                <p:cNvSpPr/>
                <p:nvPr/>
              </p:nvSpPr>
              <p:spPr>
                <a:xfrm>
                  <a:off x="6516216" y="1580934"/>
                  <a:ext cx="216024" cy="21602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59" name="타원 58"/>
                <p:cNvSpPr/>
                <p:nvPr/>
              </p:nvSpPr>
              <p:spPr>
                <a:xfrm>
                  <a:off x="7524328" y="1580934"/>
                  <a:ext cx="216024" cy="21602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  <p:grpSp>
            <p:nvGrpSpPr>
              <p:cNvPr id="51" name="그룹 50"/>
              <p:cNvGrpSpPr/>
              <p:nvPr/>
            </p:nvGrpSpPr>
            <p:grpSpPr>
              <a:xfrm>
                <a:off x="6948264" y="3068960"/>
                <a:ext cx="432048" cy="1080119"/>
                <a:chOff x="3995936" y="4365105"/>
                <a:chExt cx="432048" cy="1080119"/>
              </a:xfrm>
            </p:grpSpPr>
            <p:sp>
              <p:nvSpPr>
                <p:cNvPr id="56" name="순서도: 지연 55"/>
                <p:cNvSpPr/>
                <p:nvPr/>
              </p:nvSpPr>
              <p:spPr>
                <a:xfrm rot="5400000">
                  <a:off x="3923928" y="4941168"/>
                  <a:ext cx="576064" cy="432048"/>
                </a:xfrm>
                <a:prstGeom prst="flowChartDelay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57" name="순서도: 지연 56"/>
                <p:cNvSpPr/>
                <p:nvPr/>
              </p:nvSpPr>
              <p:spPr>
                <a:xfrm rot="16200000">
                  <a:off x="3923928" y="4437113"/>
                  <a:ext cx="576064" cy="432048"/>
                </a:xfrm>
                <a:prstGeom prst="flowChartDelay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  <p:grpSp>
            <p:nvGrpSpPr>
              <p:cNvPr id="52" name="그룹 51"/>
              <p:cNvGrpSpPr/>
              <p:nvPr/>
            </p:nvGrpSpPr>
            <p:grpSpPr>
              <a:xfrm>
                <a:off x="6300192" y="1940974"/>
                <a:ext cx="1634480" cy="995771"/>
                <a:chOff x="6300192" y="1940974"/>
                <a:chExt cx="1634480" cy="995771"/>
              </a:xfrm>
            </p:grpSpPr>
            <p:sp>
              <p:nvSpPr>
                <p:cNvPr id="53" name="타원 52"/>
                <p:cNvSpPr/>
                <p:nvPr/>
              </p:nvSpPr>
              <p:spPr>
                <a:xfrm>
                  <a:off x="6300192" y="1942697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54" name="타원 53"/>
                <p:cNvSpPr/>
                <p:nvPr/>
              </p:nvSpPr>
              <p:spPr>
                <a:xfrm>
                  <a:off x="7401196" y="1940974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55" name="타원 54"/>
                <p:cNvSpPr/>
                <p:nvPr/>
              </p:nvSpPr>
              <p:spPr>
                <a:xfrm>
                  <a:off x="6832857" y="2420924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</p:grpSp>
        <p:grpSp>
          <p:nvGrpSpPr>
            <p:cNvPr id="124" name="그룹 123"/>
            <p:cNvGrpSpPr/>
            <p:nvPr/>
          </p:nvGrpSpPr>
          <p:grpSpPr>
            <a:xfrm rot="10800000">
              <a:off x="5508105" y="3933056"/>
              <a:ext cx="1302991" cy="2868632"/>
              <a:chOff x="6300192" y="768600"/>
              <a:chExt cx="1634480" cy="3380479"/>
            </a:xfrm>
          </p:grpSpPr>
          <p:grpSp>
            <p:nvGrpSpPr>
              <p:cNvPr id="125" name="그룹 124"/>
              <p:cNvGrpSpPr/>
              <p:nvPr/>
            </p:nvGrpSpPr>
            <p:grpSpPr>
              <a:xfrm>
                <a:off x="6740624" y="768600"/>
                <a:ext cx="783704" cy="692012"/>
                <a:chOff x="3788296" y="1824578"/>
                <a:chExt cx="783704" cy="692012"/>
              </a:xfrm>
            </p:grpSpPr>
            <p:sp>
              <p:nvSpPr>
                <p:cNvPr id="136" name="이등변 삼각형 135"/>
                <p:cNvSpPr/>
                <p:nvPr/>
              </p:nvSpPr>
              <p:spPr>
                <a:xfrm>
                  <a:off x="3995936" y="1824578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137" name="이등변 삼각형 136"/>
                <p:cNvSpPr/>
                <p:nvPr/>
              </p:nvSpPr>
              <p:spPr>
                <a:xfrm>
                  <a:off x="4211960" y="2208312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138" name="이등변 삼각형 137"/>
                <p:cNvSpPr/>
                <p:nvPr/>
              </p:nvSpPr>
              <p:spPr>
                <a:xfrm>
                  <a:off x="3788296" y="2208312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</p:grpSp>
          <p:grpSp>
            <p:nvGrpSpPr>
              <p:cNvPr id="126" name="그룹 125"/>
              <p:cNvGrpSpPr/>
              <p:nvPr/>
            </p:nvGrpSpPr>
            <p:grpSpPr>
              <a:xfrm>
                <a:off x="6516216" y="1580934"/>
                <a:ext cx="1224136" cy="216024"/>
                <a:chOff x="6516216" y="1580934"/>
                <a:chExt cx="1224136" cy="216024"/>
              </a:xfrm>
            </p:grpSpPr>
            <p:sp>
              <p:nvSpPr>
                <p:cNvPr id="134" name="타원 133"/>
                <p:cNvSpPr/>
                <p:nvPr/>
              </p:nvSpPr>
              <p:spPr>
                <a:xfrm>
                  <a:off x="6516216" y="1580934"/>
                  <a:ext cx="216024" cy="21602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35" name="타원 134"/>
                <p:cNvSpPr/>
                <p:nvPr/>
              </p:nvSpPr>
              <p:spPr>
                <a:xfrm>
                  <a:off x="7524328" y="1580934"/>
                  <a:ext cx="216024" cy="21602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  <p:grpSp>
            <p:nvGrpSpPr>
              <p:cNvPr id="127" name="그룹 126"/>
              <p:cNvGrpSpPr/>
              <p:nvPr/>
            </p:nvGrpSpPr>
            <p:grpSpPr>
              <a:xfrm>
                <a:off x="6948264" y="3068960"/>
                <a:ext cx="432048" cy="1080119"/>
                <a:chOff x="3995936" y="4365105"/>
                <a:chExt cx="432048" cy="1080119"/>
              </a:xfrm>
            </p:grpSpPr>
            <p:sp>
              <p:nvSpPr>
                <p:cNvPr id="132" name="순서도: 지연 131"/>
                <p:cNvSpPr/>
                <p:nvPr/>
              </p:nvSpPr>
              <p:spPr>
                <a:xfrm rot="5400000">
                  <a:off x="3923928" y="4941168"/>
                  <a:ext cx="576064" cy="432048"/>
                </a:xfrm>
                <a:prstGeom prst="flowChartDelay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33" name="순서도: 지연 132"/>
                <p:cNvSpPr/>
                <p:nvPr/>
              </p:nvSpPr>
              <p:spPr>
                <a:xfrm rot="16200000">
                  <a:off x="3923928" y="4437113"/>
                  <a:ext cx="576064" cy="432048"/>
                </a:xfrm>
                <a:prstGeom prst="flowChartDelay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  <p:grpSp>
            <p:nvGrpSpPr>
              <p:cNvPr id="128" name="그룹 127"/>
              <p:cNvGrpSpPr/>
              <p:nvPr/>
            </p:nvGrpSpPr>
            <p:grpSpPr>
              <a:xfrm>
                <a:off x="6300192" y="1940974"/>
                <a:ext cx="1634480" cy="995771"/>
                <a:chOff x="6300192" y="1940974"/>
                <a:chExt cx="1634480" cy="995771"/>
              </a:xfrm>
            </p:grpSpPr>
            <p:sp>
              <p:nvSpPr>
                <p:cNvPr id="129" name="타원 128"/>
                <p:cNvSpPr/>
                <p:nvPr/>
              </p:nvSpPr>
              <p:spPr>
                <a:xfrm>
                  <a:off x="6300192" y="1942697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30" name="타원 129"/>
                <p:cNvSpPr/>
                <p:nvPr/>
              </p:nvSpPr>
              <p:spPr>
                <a:xfrm>
                  <a:off x="7401196" y="1940974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31" name="타원 130"/>
                <p:cNvSpPr/>
                <p:nvPr/>
              </p:nvSpPr>
              <p:spPr>
                <a:xfrm>
                  <a:off x="6832857" y="2420924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</p:grpSp>
        <p:grpSp>
          <p:nvGrpSpPr>
            <p:cNvPr id="139" name="그룹 138"/>
            <p:cNvGrpSpPr/>
            <p:nvPr/>
          </p:nvGrpSpPr>
          <p:grpSpPr>
            <a:xfrm rot="14527420">
              <a:off x="3980830" y="3207918"/>
              <a:ext cx="1302991" cy="2868632"/>
              <a:chOff x="6300192" y="768600"/>
              <a:chExt cx="1634480" cy="3380479"/>
            </a:xfrm>
          </p:grpSpPr>
          <p:grpSp>
            <p:nvGrpSpPr>
              <p:cNvPr id="140" name="그룹 139"/>
              <p:cNvGrpSpPr/>
              <p:nvPr/>
            </p:nvGrpSpPr>
            <p:grpSpPr>
              <a:xfrm>
                <a:off x="6740624" y="768600"/>
                <a:ext cx="783704" cy="692012"/>
                <a:chOff x="3788296" y="1824578"/>
                <a:chExt cx="783704" cy="692012"/>
              </a:xfrm>
            </p:grpSpPr>
            <p:sp>
              <p:nvSpPr>
                <p:cNvPr id="151" name="이등변 삼각형 150"/>
                <p:cNvSpPr/>
                <p:nvPr/>
              </p:nvSpPr>
              <p:spPr>
                <a:xfrm>
                  <a:off x="3995936" y="1824578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152" name="이등변 삼각형 151"/>
                <p:cNvSpPr/>
                <p:nvPr/>
              </p:nvSpPr>
              <p:spPr>
                <a:xfrm>
                  <a:off x="4211960" y="2208312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153" name="이등변 삼각형 152"/>
                <p:cNvSpPr/>
                <p:nvPr/>
              </p:nvSpPr>
              <p:spPr>
                <a:xfrm>
                  <a:off x="3788296" y="2208312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</p:grpSp>
          <p:grpSp>
            <p:nvGrpSpPr>
              <p:cNvPr id="141" name="그룹 140"/>
              <p:cNvGrpSpPr/>
              <p:nvPr/>
            </p:nvGrpSpPr>
            <p:grpSpPr>
              <a:xfrm>
                <a:off x="6516216" y="1580934"/>
                <a:ext cx="1224136" cy="216024"/>
                <a:chOff x="6516216" y="1580934"/>
                <a:chExt cx="1224136" cy="216024"/>
              </a:xfrm>
            </p:grpSpPr>
            <p:sp>
              <p:nvSpPr>
                <p:cNvPr id="149" name="타원 148"/>
                <p:cNvSpPr/>
                <p:nvPr/>
              </p:nvSpPr>
              <p:spPr>
                <a:xfrm>
                  <a:off x="6516216" y="1580934"/>
                  <a:ext cx="216024" cy="21602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50" name="타원 149"/>
                <p:cNvSpPr/>
                <p:nvPr/>
              </p:nvSpPr>
              <p:spPr>
                <a:xfrm>
                  <a:off x="7524328" y="1580934"/>
                  <a:ext cx="216024" cy="21602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  <p:grpSp>
            <p:nvGrpSpPr>
              <p:cNvPr id="142" name="그룹 141"/>
              <p:cNvGrpSpPr/>
              <p:nvPr/>
            </p:nvGrpSpPr>
            <p:grpSpPr>
              <a:xfrm>
                <a:off x="6948264" y="3068960"/>
                <a:ext cx="432048" cy="1080119"/>
                <a:chOff x="3995936" y="4365105"/>
                <a:chExt cx="432048" cy="1080119"/>
              </a:xfrm>
            </p:grpSpPr>
            <p:sp>
              <p:nvSpPr>
                <p:cNvPr id="147" name="순서도: 지연 146"/>
                <p:cNvSpPr/>
                <p:nvPr/>
              </p:nvSpPr>
              <p:spPr>
                <a:xfrm rot="5400000">
                  <a:off x="3923928" y="4941168"/>
                  <a:ext cx="576064" cy="432048"/>
                </a:xfrm>
                <a:prstGeom prst="flowChartDelay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48" name="순서도: 지연 147"/>
                <p:cNvSpPr/>
                <p:nvPr/>
              </p:nvSpPr>
              <p:spPr>
                <a:xfrm rot="16200000">
                  <a:off x="3923928" y="4437113"/>
                  <a:ext cx="576064" cy="432048"/>
                </a:xfrm>
                <a:prstGeom prst="flowChartDelay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  <p:grpSp>
            <p:nvGrpSpPr>
              <p:cNvPr id="143" name="그룹 142"/>
              <p:cNvGrpSpPr/>
              <p:nvPr/>
            </p:nvGrpSpPr>
            <p:grpSpPr>
              <a:xfrm>
                <a:off x="6300192" y="1940974"/>
                <a:ext cx="1634480" cy="995771"/>
                <a:chOff x="6300192" y="1940974"/>
                <a:chExt cx="1634480" cy="995771"/>
              </a:xfrm>
            </p:grpSpPr>
            <p:sp>
              <p:nvSpPr>
                <p:cNvPr id="144" name="타원 143"/>
                <p:cNvSpPr/>
                <p:nvPr/>
              </p:nvSpPr>
              <p:spPr>
                <a:xfrm>
                  <a:off x="6300192" y="1942697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45" name="타원 144"/>
                <p:cNvSpPr/>
                <p:nvPr/>
              </p:nvSpPr>
              <p:spPr>
                <a:xfrm>
                  <a:off x="7401196" y="1940974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46" name="타원 145"/>
                <p:cNvSpPr/>
                <p:nvPr/>
              </p:nvSpPr>
              <p:spPr>
                <a:xfrm>
                  <a:off x="6832857" y="2420924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</p:grpSp>
        <p:grpSp>
          <p:nvGrpSpPr>
            <p:cNvPr id="154" name="그룹 153"/>
            <p:cNvGrpSpPr/>
            <p:nvPr/>
          </p:nvGrpSpPr>
          <p:grpSpPr>
            <a:xfrm rot="18307766">
              <a:off x="4028294" y="1500609"/>
              <a:ext cx="1302991" cy="2868632"/>
              <a:chOff x="6300192" y="768600"/>
              <a:chExt cx="1634480" cy="3380479"/>
            </a:xfrm>
          </p:grpSpPr>
          <p:grpSp>
            <p:nvGrpSpPr>
              <p:cNvPr id="155" name="그룹 154"/>
              <p:cNvGrpSpPr/>
              <p:nvPr/>
            </p:nvGrpSpPr>
            <p:grpSpPr>
              <a:xfrm>
                <a:off x="6740624" y="768600"/>
                <a:ext cx="783704" cy="692012"/>
                <a:chOff x="3788296" y="1824578"/>
                <a:chExt cx="783704" cy="692012"/>
              </a:xfrm>
            </p:grpSpPr>
            <p:sp>
              <p:nvSpPr>
                <p:cNvPr id="166" name="이등변 삼각형 165"/>
                <p:cNvSpPr/>
                <p:nvPr/>
              </p:nvSpPr>
              <p:spPr>
                <a:xfrm>
                  <a:off x="3995936" y="1824578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167" name="이등변 삼각형 166"/>
                <p:cNvSpPr/>
                <p:nvPr/>
              </p:nvSpPr>
              <p:spPr>
                <a:xfrm>
                  <a:off x="4211960" y="2208312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168" name="이등변 삼각형 167"/>
                <p:cNvSpPr/>
                <p:nvPr/>
              </p:nvSpPr>
              <p:spPr>
                <a:xfrm>
                  <a:off x="3788296" y="2208312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</p:grpSp>
          <p:grpSp>
            <p:nvGrpSpPr>
              <p:cNvPr id="156" name="그룹 155"/>
              <p:cNvGrpSpPr/>
              <p:nvPr/>
            </p:nvGrpSpPr>
            <p:grpSpPr>
              <a:xfrm>
                <a:off x="6516216" y="1580934"/>
                <a:ext cx="1224136" cy="216024"/>
                <a:chOff x="6516216" y="1580934"/>
                <a:chExt cx="1224136" cy="216024"/>
              </a:xfrm>
            </p:grpSpPr>
            <p:sp>
              <p:nvSpPr>
                <p:cNvPr id="164" name="타원 163"/>
                <p:cNvSpPr/>
                <p:nvPr/>
              </p:nvSpPr>
              <p:spPr>
                <a:xfrm>
                  <a:off x="6516216" y="1580934"/>
                  <a:ext cx="216024" cy="21602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65" name="타원 164"/>
                <p:cNvSpPr/>
                <p:nvPr/>
              </p:nvSpPr>
              <p:spPr>
                <a:xfrm>
                  <a:off x="7524328" y="1580934"/>
                  <a:ext cx="216024" cy="21602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  <p:grpSp>
            <p:nvGrpSpPr>
              <p:cNvPr id="157" name="그룹 156"/>
              <p:cNvGrpSpPr/>
              <p:nvPr/>
            </p:nvGrpSpPr>
            <p:grpSpPr>
              <a:xfrm>
                <a:off x="6948264" y="3068960"/>
                <a:ext cx="432048" cy="1080119"/>
                <a:chOff x="3995936" y="4365105"/>
                <a:chExt cx="432048" cy="1080119"/>
              </a:xfrm>
            </p:grpSpPr>
            <p:sp>
              <p:nvSpPr>
                <p:cNvPr id="162" name="순서도: 지연 161"/>
                <p:cNvSpPr/>
                <p:nvPr/>
              </p:nvSpPr>
              <p:spPr>
                <a:xfrm rot="5400000">
                  <a:off x="3923928" y="4941168"/>
                  <a:ext cx="576064" cy="432048"/>
                </a:xfrm>
                <a:prstGeom prst="flowChartDelay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63" name="순서도: 지연 162"/>
                <p:cNvSpPr/>
                <p:nvPr/>
              </p:nvSpPr>
              <p:spPr>
                <a:xfrm rot="16200000">
                  <a:off x="3923928" y="4437113"/>
                  <a:ext cx="576064" cy="432048"/>
                </a:xfrm>
                <a:prstGeom prst="flowChartDelay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  <p:grpSp>
            <p:nvGrpSpPr>
              <p:cNvPr id="158" name="그룹 157"/>
              <p:cNvGrpSpPr/>
              <p:nvPr/>
            </p:nvGrpSpPr>
            <p:grpSpPr>
              <a:xfrm>
                <a:off x="6300192" y="1940974"/>
                <a:ext cx="1634480" cy="995771"/>
                <a:chOff x="6300192" y="1940974"/>
                <a:chExt cx="1634480" cy="995771"/>
              </a:xfrm>
            </p:grpSpPr>
            <p:sp>
              <p:nvSpPr>
                <p:cNvPr id="159" name="타원 158"/>
                <p:cNvSpPr/>
                <p:nvPr/>
              </p:nvSpPr>
              <p:spPr>
                <a:xfrm>
                  <a:off x="6300192" y="1942697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60" name="타원 159"/>
                <p:cNvSpPr/>
                <p:nvPr/>
              </p:nvSpPr>
              <p:spPr>
                <a:xfrm>
                  <a:off x="7401196" y="1940974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61" name="타원 160"/>
                <p:cNvSpPr/>
                <p:nvPr/>
              </p:nvSpPr>
              <p:spPr>
                <a:xfrm>
                  <a:off x="6832857" y="2420924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</p:grpSp>
        <p:grpSp>
          <p:nvGrpSpPr>
            <p:cNvPr id="169" name="그룹 168"/>
            <p:cNvGrpSpPr/>
            <p:nvPr/>
          </p:nvGrpSpPr>
          <p:grpSpPr>
            <a:xfrm rot="3420074">
              <a:off x="6909980" y="1459215"/>
              <a:ext cx="1302991" cy="2868632"/>
              <a:chOff x="6300192" y="768600"/>
              <a:chExt cx="1634480" cy="3380479"/>
            </a:xfrm>
          </p:grpSpPr>
          <p:grpSp>
            <p:nvGrpSpPr>
              <p:cNvPr id="170" name="그룹 169"/>
              <p:cNvGrpSpPr/>
              <p:nvPr/>
            </p:nvGrpSpPr>
            <p:grpSpPr>
              <a:xfrm>
                <a:off x="6740624" y="768600"/>
                <a:ext cx="783704" cy="692012"/>
                <a:chOff x="3788296" y="1824578"/>
                <a:chExt cx="783704" cy="692012"/>
              </a:xfrm>
            </p:grpSpPr>
            <p:sp>
              <p:nvSpPr>
                <p:cNvPr id="181" name="이등변 삼각형 180"/>
                <p:cNvSpPr/>
                <p:nvPr/>
              </p:nvSpPr>
              <p:spPr>
                <a:xfrm>
                  <a:off x="3995936" y="1824578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182" name="이등변 삼각형 181"/>
                <p:cNvSpPr/>
                <p:nvPr/>
              </p:nvSpPr>
              <p:spPr>
                <a:xfrm>
                  <a:off x="4211960" y="2208312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183" name="이등변 삼각형 182"/>
                <p:cNvSpPr/>
                <p:nvPr/>
              </p:nvSpPr>
              <p:spPr>
                <a:xfrm>
                  <a:off x="3788296" y="2208312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</p:grpSp>
          <p:grpSp>
            <p:nvGrpSpPr>
              <p:cNvPr id="171" name="그룹 170"/>
              <p:cNvGrpSpPr/>
              <p:nvPr/>
            </p:nvGrpSpPr>
            <p:grpSpPr>
              <a:xfrm>
                <a:off x="6516216" y="1580934"/>
                <a:ext cx="1224136" cy="216024"/>
                <a:chOff x="6516216" y="1580934"/>
                <a:chExt cx="1224136" cy="216024"/>
              </a:xfrm>
            </p:grpSpPr>
            <p:sp>
              <p:nvSpPr>
                <p:cNvPr id="179" name="타원 178"/>
                <p:cNvSpPr/>
                <p:nvPr/>
              </p:nvSpPr>
              <p:spPr>
                <a:xfrm>
                  <a:off x="6516216" y="1580934"/>
                  <a:ext cx="216024" cy="21602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80" name="타원 179"/>
                <p:cNvSpPr/>
                <p:nvPr/>
              </p:nvSpPr>
              <p:spPr>
                <a:xfrm>
                  <a:off x="7524328" y="1580934"/>
                  <a:ext cx="216024" cy="21602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  <p:grpSp>
            <p:nvGrpSpPr>
              <p:cNvPr id="172" name="그룹 171"/>
              <p:cNvGrpSpPr/>
              <p:nvPr/>
            </p:nvGrpSpPr>
            <p:grpSpPr>
              <a:xfrm>
                <a:off x="6948264" y="3068960"/>
                <a:ext cx="432048" cy="1080119"/>
                <a:chOff x="3995936" y="4365105"/>
                <a:chExt cx="432048" cy="1080119"/>
              </a:xfrm>
            </p:grpSpPr>
            <p:sp>
              <p:nvSpPr>
                <p:cNvPr id="177" name="순서도: 지연 176"/>
                <p:cNvSpPr/>
                <p:nvPr/>
              </p:nvSpPr>
              <p:spPr>
                <a:xfrm rot="5400000">
                  <a:off x="3923928" y="4941168"/>
                  <a:ext cx="576064" cy="432048"/>
                </a:xfrm>
                <a:prstGeom prst="flowChartDelay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78" name="순서도: 지연 177"/>
                <p:cNvSpPr/>
                <p:nvPr/>
              </p:nvSpPr>
              <p:spPr>
                <a:xfrm rot="16200000">
                  <a:off x="3923928" y="4437113"/>
                  <a:ext cx="576064" cy="432048"/>
                </a:xfrm>
                <a:prstGeom prst="flowChartDelay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  <p:grpSp>
            <p:nvGrpSpPr>
              <p:cNvPr id="173" name="그룹 172"/>
              <p:cNvGrpSpPr/>
              <p:nvPr/>
            </p:nvGrpSpPr>
            <p:grpSpPr>
              <a:xfrm>
                <a:off x="6300192" y="1940974"/>
                <a:ext cx="1634480" cy="995771"/>
                <a:chOff x="6300192" y="1940974"/>
                <a:chExt cx="1634480" cy="995771"/>
              </a:xfrm>
            </p:grpSpPr>
            <p:sp>
              <p:nvSpPr>
                <p:cNvPr id="174" name="타원 173"/>
                <p:cNvSpPr/>
                <p:nvPr/>
              </p:nvSpPr>
              <p:spPr>
                <a:xfrm>
                  <a:off x="6300192" y="1942697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75" name="타원 174"/>
                <p:cNvSpPr/>
                <p:nvPr/>
              </p:nvSpPr>
              <p:spPr>
                <a:xfrm>
                  <a:off x="7401196" y="1940974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76" name="타원 175"/>
                <p:cNvSpPr/>
                <p:nvPr/>
              </p:nvSpPr>
              <p:spPr>
                <a:xfrm>
                  <a:off x="6832857" y="2420924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</p:grpSp>
        <p:grpSp>
          <p:nvGrpSpPr>
            <p:cNvPr id="184" name="그룹 183"/>
            <p:cNvGrpSpPr/>
            <p:nvPr/>
          </p:nvGrpSpPr>
          <p:grpSpPr>
            <a:xfrm rot="7013989">
              <a:off x="7006552" y="3133200"/>
              <a:ext cx="1302991" cy="2868632"/>
              <a:chOff x="6300192" y="768600"/>
              <a:chExt cx="1634480" cy="3380479"/>
            </a:xfrm>
          </p:grpSpPr>
          <p:grpSp>
            <p:nvGrpSpPr>
              <p:cNvPr id="185" name="그룹 184"/>
              <p:cNvGrpSpPr/>
              <p:nvPr/>
            </p:nvGrpSpPr>
            <p:grpSpPr>
              <a:xfrm>
                <a:off x="6740624" y="768600"/>
                <a:ext cx="783704" cy="692012"/>
                <a:chOff x="3788296" y="1824578"/>
                <a:chExt cx="783704" cy="692012"/>
              </a:xfrm>
            </p:grpSpPr>
            <p:sp>
              <p:nvSpPr>
                <p:cNvPr id="196" name="이등변 삼각형 195"/>
                <p:cNvSpPr/>
                <p:nvPr/>
              </p:nvSpPr>
              <p:spPr>
                <a:xfrm>
                  <a:off x="3995936" y="1824578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197" name="이등변 삼각형 196"/>
                <p:cNvSpPr/>
                <p:nvPr/>
              </p:nvSpPr>
              <p:spPr>
                <a:xfrm>
                  <a:off x="4211960" y="2208312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198" name="이등변 삼각형 197"/>
                <p:cNvSpPr/>
                <p:nvPr/>
              </p:nvSpPr>
              <p:spPr>
                <a:xfrm>
                  <a:off x="3788296" y="2208312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</p:grpSp>
          <p:grpSp>
            <p:nvGrpSpPr>
              <p:cNvPr id="186" name="그룹 185"/>
              <p:cNvGrpSpPr/>
              <p:nvPr/>
            </p:nvGrpSpPr>
            <p:grpSpPr>
              <a:xfrm>
                <a:off x="6516216" y="1580934"/>
                <a:ext cx="1224136" cy="216024"/>
                <a:chOff x="6516216" y="1580934"/>
                <a:chExt cx="1224136" cy="216024"/>
              </a:xfrm>
            </p:grpSpPr>
            <p:sp>
              <p:nvSpPr>
                <p:cNvPr id="194" name="타원 193"/>
                <p:cNvSpPr/>
                <p:nvPr/>
              </p:nvSpPr>
              <p:spPr>
                <a:xfrm>
                  <a:off x="6516216" y="1580934"/>
                  <a:ext cx="216024" cy="21602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95" name="타원 194"/>
                <p:cNvSpPr/>
                <p:nvPr/>
              </p:nvSpPr>
              <p:spPr>
                <a:xfrm>
                  <a:off x="7524328" y="1580934"/>
                  <a:ext cx="216024" cy="21602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  <p:grpSp>
            <p:nvGrpSpPr>
              <p:cNvPr id="187" name="그룹 186"/>
              <p:cNvGrpSpPr/>
              <p:nvPr/>
            </p:nvGrpSpPr>
            <p:grpSpPr>
              <a:xfrm>
                <a:off x="6948264" y="3068960"/>
                <a:ext cx="432048" cy="1080119"/>
                <a:chOff x="3995936" y="4365105"/>
                <a:chExt cx="432048" cy="1080119"/>
              </a:xfrm>
            </p:grpSpPr>
            <p:sp>
              <p:nvSpPr>
                <p:cNvPr id="192" name="순서도: 지연 191"/>
                <p:cNvSpPr/>
                <p:nvPr/>
              </p:nvSpPr>
              <p:spPr>
                <a:xfrm rot="5400000">
                  <a:off x="3923928" y="4941168"/>
                  <a:ext cx="576064" cy="432048"/>
                </a:xfrm>
                <a:prstGeom prst="flowChartDelay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93" name="순서도: 지연 192"/>
                <p:cNvSpPr/>
                <p:nvPr/>
              </p:nvSpPr>
              <p:spPr>
                <a:xfrm rot="16200000">
                  <a:off x="3923928" y="4437113"/>
                  <a:ext cx="576064" cy="432048"/>
                </a:xfrm>
                <a:prstGeom prst="flowChartDelay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  <p:grpSp>
            <p:nvGrpSpPr>
              <p:cNvPr id="188" name="그룹 187"/>
              <p:cNvGrpSpPr/>
              <p:nvPr/>
            </p:nvGrpSpPr>
            <p:grpSpPr>
              <a:xfrm>
                <a:off x="6300192" y="1940974"/>
                <a:ext cx="1634480" cy="995771"/>
                <a:chOff x="6300192" y="1940974"/>
                <a:chExt cx="1634480" cy="995771"/>
              </a:xfrm>
            </p:grpSpPr>
            <p:sp>
              <p:nvSpPr>
                <p:cNvPr id="189" name="타원 188"/>
                <p:cNvSpPr/>
                <p:nvPr/>
              </p:nvSpPr>
              <p:spPr>
                <a:xfrm>
                  <a:off x="6300192" y="1942697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90" name="타원 189"/>
                <p:cNvSpPr/>
                <p:nvPr/>
              </p:nvSpPr>
              <p:spPr>
                <a:xfrm>
                  <a:off x="7401196" y="1940974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91" name="타원 190"/>
                <p:cNvSpPr/>
                <p:nvPr/>
              </p:nvSpPr>
              <p:spPr>
                <a:xfrm>
                  <a:off x="6832857" y="2420924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</p:grpSp>
      </p:grpSp>
      <p:sp>
        <p:nvSpPr>
          <p:cNvPr id="115" name="순서도: 대체 처리 114"/>
          <p:cNvSpPr/>
          <p:nvPr/>
        </p:nvSpPr>
        <p:spPr>
          <a:xfrm>
            <a:off x="6156176" y="121295"/>
            <a:ext cx="2952328" cy="643409"/>
          </a:xfrm>
          <a:prstGeom prst="flowChartAlternateProcess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2800" dirty="0" smtClean="0">
                <a:solidFill>
                  <a:srgbClr val="FFFF00"/>
                </a:solidFill>
                <a:latin typeface="HY강B" pitchFamily="18" charset="-127"/>
                <a:ea typeface="HY강B" pitchFamily="18" charset="-127"/>
              </a:rPr>
              <a:t>중등 영어 </a:t>
            </a:r>
            <a:r>
              <a:rPr lang="en-US" altLang="ko-KR" sz="2800" dirty="0" smtClean="0">
                <a:solidFill>
                  <a:srgbClr val="FFFF00"/>
                </a:solidFill>
                <a:latin typeface="HY강B" pitchFamily="18" charset="-127"/>
                <a:ea typeface="HY강B" pitchFamily="18" charset="-127"/>
              </a:rPr>
              <a:t>3-2</a:t>
            </a:r>
            <a:endParaRPr lang="ko-KR" altLang="en-US" sz="2800" dirty="0">
              <a:solidFill>
                <a:srgbClr val="FFFF00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116" name="모서리가 둥근 직사각형 115"/>
          <p:cNvSpPr/>
          <p:nvPr/>
        </p:nvSpPr>
        <p:spPr>
          <a:xfrm>
            <a:off x="283050" y="3264224"/>
            <a:ext cx="4664928" cy="2673203"/>
          </a:xfrm>
          <a:prstGeom prst="roundRect">
            <a:avLst/>
          </a:prstGeom>
          <a:solidFill>
            <a:srgbClr val="FFFF99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4000" b="1" dirty="0" smtClean="0">
                <a:solidFill>
                  <a:schemeClr val="accent4">
                    <a:lumMod val="75000"/>
                  </a:schemeClr>
                </a:solidFill>
                <a:ea typeface="+mj-ea"/>
              </a:rPr>
              <a:t>Lesson </a:t>
            </a:r>
            <a:r>
              <a:rPr lang="en-US" altLang="ko-KR" sz="4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a typeface="+mj-ea"/>
              </a:rPr>
              <a:t>0</a:t>
            </a:r>
            <a:r>
              <a:rPr lang="en-US" altLang="ko-KR" sz="4000" b="1" dirty="0" smtClean="0">
                <a:solidFill>
                  <a:schemeClr val="accent4">
                    <a:lumMod val="75000"/>
                  </a:schemeClr>
                </a:solidFill>
                <a:ea typeface="+mj-ea"/>
              </a:rPr>
              <a:t>7</a:t>
            </a:r>
            <a:endParaRPr lang="en-US" altLang="ko-KR" sz="4000" b="1" dirty="0">
              <a:solidFill>
                <a:schemeClr val="accent4">
                  <a:lumMod val="75000"/>
                </a:schemeClr>
              </a:solidFill>
              <a:ea typeface="+mj-ea"/>
            </a:endParaRPr>
          </a:p>
          <a:p>
            <a:pPr algn="ctr"/>
            <a:endParaRPr lang="en-US" altLang="ko-KR" sz="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en-US" altLang="ko-KR" sz="4000" b="1" dirty="0" smtClean="0">
                <a:solidFill>
                  <a:srgbClr val="002060"/>
                </a:solidFill>
              </a:rPr>
              <a:t>Bill </a:t>
            </a:r>
            <a:r>
              <a:rPr lang="en-US" altLang="ko-KR" sz="4000" b="1" dirty="0">
                <a:solidFill>
                  <a:srgbClr val="002060"/>
                </a:solidFill>
              </a:rPr>
              <a:t>has three</a:t>
            </a:r>
          </a:p>
          <a:p>
            <a:pPr algn="ctr"/>
            <a:r>
              <a:rPr lang="en-US" altLang="ko-KR" sz="4000" b="1" dirty="0">
                <a:solidFill>
                  <a:srgbClr val="002060"/>
                </a:solidFill>
              </a:rPr>
              <a:t>daughters </a:t>
            </a:r>
            <a:r>
              <a:rPr lang="en-US" altLang="ko-KR" sz="4000" b="1" dirty="0" smtClean="0">
                <a:solidFill>
                  <a:srgbClr val="0070C0"/>
                </a:solidFill>
              </a:rPr>
              <a:t>who </a:t>
            </a:r>
            <a:r>
              <a:rPr lang="en-US" altLang="ko-KR" sz="4000" b="1" dirty="0">
                <a:solidFill>
                  <a:srgbClr val="002060"/>
                </a:solidFill>
              </a:rPr>
              <a:t>are</a:t>
            </a:r>
          </a:p>
          <a:p>
            <a:pPr algn="ctr"/>
            <a:r>
              <a:rPr lang="en-US" altLang="ko-KR" sz="4000" b="1" dirty="0">
                <a:solidFill>
                  <a:srgbClr val="002060"/>
                </a:solidFill>
              </a:rPr>
              <a:t>students.</a:t>
            </a:r>
            <a:endParaRPr lang="ko-KR" altLang="en-US" sz="4000" b="1" dirty="0" smtClean="0">
              <a:solidFill>
                <a:srgbClr val="002060"/>
              </a:solidFill>
            </a:endParaRPr>
          </a:p>
        </p:txBody>
      </p:sp>
      <p:grpSp>
        <p:nvGrpSpPr>
          <p:cNvPr id="102" name="그룹 101"/>
          <p:cNvGrpSpPr/>
          <p:nvPr/>
        </p:nvGrpSpPr>
        <p:grpSpPr>
          <a:xfrm>
            <a:off x="378465" y="-15893"/>
            <a:ext cx="2897393" cy="2183447"/>
            <a:chOff x="378465" y="-15893"/>
            <a:chExt cx="2897393" cy="2183447"/>
          </a:xfrm>
        </p:grpSpPr>
        <p:sp>
          <p:nvSpPr>
            <p:cNvPr id="103" name="순서도: 지연 102"/>
            <p:cNvSpPr/>
            <p:nvPr/>
          </p:nvSpPr>
          <p:spPr>
            <a:xfrm rot="5400000">
              <a:off x="1128081" y="-136368"/>
              <a:ext cx="2027301" cy="2268252"/>
            </a:xfrm>
            <a:prstGeom prst="flowChartDelay">
              <a:avLst/>
            </a:prstGeom>
            <a:solidFill>
              <a:srgbClr val="FF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04" name="타원형 설명선 103"/>
            <p:cNvSpPr/>
            <p:nvPr/>
          </p:nvSpPr>
          <p:spPr>
            <a:xfrm>
              <a:off x="378465" y="188276"/>
              <a:ext cx="996147" cy="936468"/>
            </a:xfrm>
            <a:prstGeom prst="wedgeEllipseCallout">
              <a:avLst>
                <a:gd name="adj1" fmla="val 27531"/>
                <a:gd name="adj2" fmla="val 56488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rgbClr val="FF0066"/>
                </a:solidFill>
              </a:endParaRPr>
            </a:p>
          </p:txBody>
        </p:sp>
        <p:grpSp>
          <p:nvGrpSpPr>
            <p:cNvPr id="105" name="그룹 104"/>
            <p:cNvGrpSpPr/>
            <p:nvPr/>
          </p:nvGrpSpPr>
          <p:grpSpPr>
            <a:xfrm>
              <a:off x="444490" y="327970"/>
              <a:ext cx="864096" cy="657080"/>
              <a:chOff x="755576" y="1663857"/>
              <a:chExt cx="864096" cy="657080"/>
            </a:xfrm>
          </p:grpSpPr>
          <p:sp>
            <p:nvSpPr>
              <p:cNvPr id="107" name="TextBox 106"/>
              <p:cNvSpPr txBox="1"/>
              <p:nvPr/>
            </p:nvSpPr>
            <p:spPr>
              <a:xfrm>
                <a:off x="755576" y="1663857"/>
                <a:ext cx="72008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sz="2800" dirty="0">
                    <a:solidFill>
                      <a:schemeClr val="bg1"/>
                    </a:solidFill>
                    <a:latin typeface="HY강B" pitchFamily="18" charset="-127"/>
                    <a:ea typeface="HY강B" pitchFamily="18" charset="-127"/>
                  </a:rPr>
                  <a:t>올</a:t>
                </a:r>
                <a:endParaRPr lang="ko-KR" altLang="en-US" sz="2800" dirty="0">
                  <a:solidFill>
                    <a:schemeClr val="bg1"/>
                  </a:solidFill>
                  <a:latin typeface="HY강B" pitchFamily="18" charset="-127"/>
                  <a:ea typeface="HY강B" pitchFamily="18" charset="-127"/>
                </a:endParaRPr>
              </a:p>
            </p:txBody>
          </p:sp>
          <p:sp>
            <p:nvSpPr>
              <p:cNvPr id="117" name="TextBox 116"/>
              <p:cNvSpPr txBox="1"/>
              <p:nvPr/>
            </p:nvSpPr>
            <p:spPr>
              <a:xfrm>
                <a:off x="1073575" y="1797717"/>
                <a:ext cx="54609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sz="2800" dirty="0" smtClean="0">
                    <a:solidFill>
                      <a:schemeClr val="bg1"/>
                    </a:solidFill>
                    <a:latin typeface="HY강B" pitchFamily="18" charset="-127"/>
                    <a:ea typeface="HY강B" pitchFamily="18" charset="-127"/>
                  </a:rPr>
                  <a:t>댓</a:t>
                </a:r>
                <a:endParaRPr lang="ko-KR" altLang="en-US" sz="2800" dirty="0">
                  <a:solidFill>
                    <a:schemeClr val="bg1"/>
                  </a:solidFill>
                  <a:latin typeface="HY강B" pitchFamily="18" charset="-127"/>
                  <a:ea typeface="HY강B" pitchFamily="18" charset="-127"/>
                </a:endParaRPr>
              </a:p>
            </p:txBody>
          </p:sp>
        </p:grpSp>
        <p:sp>
          <p:nvSpPr>
            <p:cNvPr id="106" name="TextBox 105"/>
            <p:cNvSpPr txBox="1"/>
            <p:nvPr/>
          </p:nvSpPr>
          <p:spPr>
            <a:xfrm>
              <a:off x="1151618" y="1090336"/>
              <a:ext cx="212424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3200" dirty="0">
                  <a:solidFill>
                    <a:srgbClr val="FF0066"/>
                  </a:solidFill>
                </a:rPr>
                <a:t>진도</a:t>
              </a:r>
              <a:r>
                <a:rPr lang="en-US" altLang="ko-KR" sz="3200" dirty="0">
                  <a:solidFill>
                    <a:schemeClr val="accent2">
                      <a:lumMod val="75000"/>
                    </a:schemeClr>
                  </a:solidFill>
                </a:rPr>
                <a:t> </a:t>
              </a:r>
              <a:r>
                <a:rPr lang="ko-KR" altLang="en-US" sz="3200" dirty="0"/>
                <a:t>교재</a:t>
              </a:r>
            </a:p>
            <a:p>
              <a:endParaRPr lang="ko-KR" altLang="en-US" sz="3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727261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순서도: 대체 처리 7"/>
          <p:cNvSpPr/>
          <p:nvPr/>
        </p:nvSpPr>
        <p:spPr>
          <a:xfrm>
            <a:off x="311988" y="1700844"/>
            <a:ext cx="8608305" cy="4536468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endParaRPr lang="en-US" altLang="ko-KR" sz="21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just"/>
            <a:endParaRPr lang="en-US" altLang="ko-KR" sz="21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just"/>
            <a:endParaRPr lang="en-US" altLang="ko-KR" sz="21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just"/>
            <a:endParaRPr lang="en-US" altLang="ko-KR" sz="21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just"/>
            <a:endParaRPr lang="en-US" altLang="ko-KR" sz="21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just"/>
            <a:endParaRPr lang="en-US" altLang="ko-KR" sz="21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China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is </a:t>
            </a:r>
            <a:r>
              <a:rPr lang="en-US" altLang="ko-KR" sz="2100" i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the country </a:t>
            </a:r>
            <a:r>
              <a:rPr lang="en-US" altLang="ko-KR" sz="2100" b="1" dirty="0" err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where〔in</a:t>
            </a:r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which〕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I was born.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 won’t forget </a:t>
            </a:r>
            <a:r>
              <a:rPr lang="en-US" altLang="ko-KR" sz="2100" i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the day </a:t>
            </a:r>
            <a:r>
              <a:rPr lang="en-US" altLang="ko-KR" sz="2100" b="1" dirty="0" err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when〔on</a:t>
            </a:r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which〕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I met you.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 don’t know </a:t>
            </a:r>
            <a:r>
              <a:rPr lang="en-US" altLang="ko-KR" sz="2100" i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the reason </a:t>
            </a:r>
            <a:r>
              <a:rPr lang="en-US" altLang="ko-KR" sz="2100" b="1" dirty="0" err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why〔for</a:t>
            </a:r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which〕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she didn’t come to the meeting.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That’s </a:t>
            </a:r>
            <a:r>
              <a:rPr lang="en-US" altLang="ko-KR" sz="2100" b="1" dirty="0" err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how〔in</a:t>
            </a:r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which〕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she solved the math problem.</a:t>
            </a:r>
          </a:p>
          <a:p>
            <a:pPr algn="just"/>
            <a:endParaRPr lang="en-US" altLang="ko-KR" sz="21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just"/>
            <a:endParaRPr lang="en-US" altLang="ko-KR" sz="21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just"/>
            <a:endParaRPr lang="en-US" altLang="ko-KR" sz="21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just"/>
            <a:endParaRPr lang="en-US" altLang="ko-KR" sz="21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just"/>
            <a:endParaRPr lang="en-US" altLang="ko-KR" sz="21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endParaRPr lang="en-US" altLang="ko-KR" sz="21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" name="순서도: 대체 처리 6"/>
          <p:cNvSpPr/>
          <p:nvPr/>
        </p:nvSpPr>
        <p:spPr>
          <a:xfrm>
            <a:off x="826942" y="1044024"/>
            <a:ext cx="3385018" cy="584775"/>
          </a:xfrm>
          <a:prstGeom prst="flowChartAlternateProcess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24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관계부사</a:t>
            </a:r>
          </a:p>
        </p:txBody>
      </p:sp>
      <p:sp>
        <p:nvSpPr>
          <p:cNvPr id="2" name="직사각형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맑은 고딕" pitchFamily="50" charset="-127"/>
                <a:ea typeface="맑은 고딕" pitchFamily="50" charset="-127"/>
              </a:rPr>
              <a:t>2. </a:t>
            </a:r>
            <a:r>
              <a:rPr lang="ko-KR" altLang="en-US" sz="28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관계부사</a:t>
            </a:r>
            <a:r>
              <a:rPr lang="en-US" altLang="ko-KR" sz="28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/</a:t>
            </a:r>
            <a:r>
              <a:rPr lang="ko-KR" altLang="en-US" sz="28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복합관계사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눈물 방울 8"/>
          <p:cNvSpPr/>
          <p:nvPr/>
        </p:nvSpPr>
        <p:spPr>
          <a:xfrm rot="16200000">
            <a:off x="257941" y="1006963"/>
            <a:ext cx="720080" cy="667611"/>
          </a:xfrm>
          <a:prstGeom prst="teardrop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rgbClr val="FF0066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1957" y="1044025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 smtClean="0">
                <a:solidFill>
                  <a:srgbClr val="7030A0"/>
                </a:solidFill>
              </a:rPr>
              <a:t>D</a:t>
            </a:r>
            <a:endParaRPr lang="ko-KR" altLang="en-US" sz="3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896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순서도: 대체 처리 7"/>
          <p:cNvSpPr/>
          <p:nvPr/>
        </p:nvSpPr>
        <p:spPr>
          <a:xfrm>
            <a:off x="311988" y="1700844"/>
            <a:ext cx="8608305" cy="4536468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endParaRPr lang="en-US" altLang="ko-KR" sz="21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just"/>
            <a:endParaRPr lang="en-US" altLang="ko-KR" sz="21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just"/>
            <a:endParaRPr lang="en-US" altLang="ko-KR" sz="21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just"/>
            <a:endParaRPr lang="en-US" altLang="ko-KR" sz="21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just"/>
            <a:endParaRPr lang="en-US" altLang="ko-KR" sz="21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180000" indent="-457200" algn="just">
              <a:lnSpc>
                <a:spcPct val="150000"/>
              </a:lnSpc>
            </a:pP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cf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2100" dirty="0" err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선행사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the way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와 관계부사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how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는 같이 쓸 수 없으므로 둘 중 하나를 반드시 생략하거나 </a:t>
            </a: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the way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in which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로 쓴다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Tell me </a:t>
            </a:r>
            <a:r>
              <a:rPr lang="en-US" altLang="ko-KR" sz="2100" b="1" dirty="0" err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how〔the</a:t>
            </a:r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way〕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you could memorize all the words.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Tell me </a:t>
            </a:r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the way in which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you could memorize all the words</a:t>
            </a: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algn="just"/>
            <a:endParaRPr lang="en-US" altLang="ko-KR" sz="21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just"/>
            <a:endParaRPr lang="en-US" altLang="ko-KR" sz="21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just"/>
            <a:endParaRPr lang="en-US" altLang="ko-KR" sz="21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just"/>
            <a:endParaRPr lang="en-US" altLang="ko-KR" sz="21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endParaRPr lang="en-US" altLang="ko-KR" sz="21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" name="순서도: 대체 처리 6"/>
          <p:cNvSpPr/>
          <p:nvPr/>
        </p:nvSpPr>
        <p:spPr>
          <a:xfrm>
            <a:off x="826942" y="1044024"/>
            <a:ext cx="3385018" cy="584775"/>
          </a:xfrm>
          <a:prstGeom prst="flowChartAlternateProcess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24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관계부사</a:t>
            </a:r>
          </a:p>
        </p:txBody>
      </p:sp>
      <p:sp>
        <p:nvSpPr>
          <p:cNvPr id="2" name="직사각형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맑은 고딕" pitchFamily="50" charset="-127"/>
                <a:ea typeface="맑은 고딕" pitchFamily="50" charset="-127"/>
              </a:rPr>
              <a:t>2. </a:t>
            </a:r>
            <a:r>
              <a:rPr lang="ko-KR" altLang="en-US" sz="28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관계부사</a:t>
            </a:r>
            <a:r>
              <a:rPr lang="en-US" altLang="ko-KR" sz="28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/</a:t>
            </a:r>
            <a:r>
              <a:rPr lang="ko-KR" altLang="en-US" sz="28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복합관계사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눈물 방울 8"/>
          <p:cNvSpPr/>
          <p:nvPr/>
        </p:nvSpPr>
        <p:spPr>
          <a:xfrm rot="16200000">
            <a:off x="257941" y="1006963"/>
            <a:ext cx="720080" cy="667611"/>
          </a:xfrm>
          <a:prstGeom prst="teardrop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rgbClr val="FF0066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1957" y="1044025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 smtClean="0">
                <a:solidFill>
                  <a:srgbClr val="7030A0"/>
                </a:solidFill>
              </a:rPr>
              <a:t>D</a:t>
            </a:r>
            <a:endParaRPr lang="ko-KR" altLang="en-US" sz="3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339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맑은 고딕" pitchFamily="50" charset="-127"/>
                <a:ea typeface="맑은 고딕" pitchFamily="50" charset="-127"/>
              </a:rPr>
              <a:t>2. </a:t>
            </a:r>
            <a:r>
              <a:rPr lang="ko-KR" altLang="en-US" sz="28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관계부사</a:t>
            </a:r>
            <a:r>
              <a:rPr lang="en-US" altLang="ko-KR" sz="28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/</a:t>
            </a:r>
            <a:r>
              <a:rPr lang="ko-KR" altLang="en-US" sz="28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복합관계사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" name="순서도: 대체 처리 9"/>
          <p:cNvSpPr/>
          <p:nvPr/>
        </p:nvSpPr>
        <p:spPr>
          <a:xfrm>
            <a:off x="1247598" y="2276872"/>
            <a:ext cx="7204259" cy="3168352"/>
          </a:xfrm>
          <a:prstGeom prst="flowChartAlternateProcess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ko-KR" altLang="en-US" sz="21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관계부사 </a:t>
            </a:r>
            <a:r>
              <a:rPr lang="ko-KR" altLang="en-US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또는 선행사의 생략</a:t>
            </a:r>
            <a:endParaRPr lang="en-US" altLang="ko-KR" sz="2100" b="1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• </a:t>
            </a:r>
            <a:r>
              <a:rPr lang="ko-KR" altLang="en-US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관계부사 생략</a:t>
            </a:r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관계부사 </a:t>
            </a:r>
            <a:r>
              <a:rPr lang="ko-KR" altLang="en-US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앞에 </a:t>
            </a:r>
            <a:r>
              <a:rPr lang="ko-KR" altLang="en-US" sz="2100" dirty="0" err="1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선행사가</a:t>
            </a:r>
            <a:r>
              <a:rPr lang="ko-KR" altLang="en-US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있을 경우</a:t>
            </a:r>
          </a:p>
          <a:p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Summer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is the time </a:t>
            </a:r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(when</a:t>
            </a:r>
            <a:r>
              <a:rPr lang="en-US" altLang="ko-KR" sz="21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) </a:t>
            </a: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we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can enjoy swimming</a:t>
            </a: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(</a:t>
            </a:r>
            <a:r>
              <a:rPr lang="ko-KR" altLang="en-US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여름은 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우리가 수영을 즐길 수 있는 </a:t>
            </a:r>
            <a:r>
              <a:rPr lang="ko-KR" altLang="en-US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시기이다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.)</a:t>
            </a:r>
          </a:p>
          <a:p>
            <a:endParaRPr lang="en-US" altLang="ko-KR" sz="21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180000" indent="-457200" algn="just"/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• </a:t>
            </a:r>
            <a:r>
              <a:rPr lang="ko-KR" altLang="en-US" sz="2100" b="1" dirty="0" err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선행사</a:t>
            </a:r>
            <a:r>
              <a:rPr lang="ko-KR" altLang="en-US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생략</a:t>
            </a:r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the place, </a:t>
            </a: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the time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 the reason 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등과 </a:t>
            </a:r>
            <a:r>
              <a:rPr lang="ko-KR" altLang="en-US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같이 일반적인 </a:t>
            </a:r>
            <a:r>
              <a:rPr lang="ko-KR" altLang="en-US" sz="2100" dirty="0" err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선행사일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경우</a:t>
            </a:r>
          </a:p>
          <a:p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I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know (the reason) </a:t>
            </a:r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why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he went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there. </a:t>
            </a:r>
            <a:endParaRPr lang="en-US" altLang="ko-KR" sz="21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(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나는 그가 </a:t>
            </a:r>
            <a:r>
              <a:rPr lang="ko-KR" altLang="en-US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그곳에 간 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이유를 안다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.)</a:t>
            </a:r>
            <a:endParaRPr lang="en-US" altLang="ko-KR" sz="21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1" name="오각형 10"/>
          <p:cNvSpPr/>
          <p:nvPr/>
        </p:nvSpPr>
        <p:spPr>
          <a:xfrm>
            <a:off x="594206" y="1844824"/>
            <a:ext cx="2052353" cy="432048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rgbClr val="FF0066"/>
                </a:solidFill>
              </a:rPr>
              <a:t>Plus </a:t>
            </a:r>
            <a:r>
              <a:rPr lang="en-US" altLang="ko-KR" dirty="0" smtClean="0">
                <a:solidFill>
                  <a:schemeClr val="tx1"/>
                </a:solidFill>
              </a:rPr>
              <a:t>Grammar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8" name="순서도: 대체 처리 7"/>
          <p:cNvSpPr/>
          <p:nvPr/>
        </p:nvSpPr>
        <p:spPr>
          <a:xfrm>
            <a:off x="826942" y="1044024"/>
            <a:ext cx="3385018" cy="584775"/>
          </a:xfrm>
          <a:prstGeom prst="flowChartAlternateProcess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24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관계부사</a:t>
            </a:r>
          </a:p>
        </p:txBody>
      </p:sp>
      <p:sp>
        <p:nvSpPr>
          <p:cNvPr id="9" name="눈물 방울 8"/>
          <p:cNvSpPr/>
          <p:nvPr/>
        </p:nvSpPr>
        <p:spPr>
          <a:xfrm rot="16200000">
            <a:off x="257941" y="1006963"/>
            <a:ext cx="720080" cy="667611"/>
          </a:xfrm>
          <a:prstGeom prst="teardrop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rgbClr val="FF0066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1957" y="1044025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 smtClean="0">
                <a:solidFill>
                  <a:srgbClr val="7030A0"/>
                </a:solidFill>
              </a:rPr>
              <a:t>D</a:t>
            </a:r>
            <a:endParaRPr lang="ko-KR" altLang="en-US" sz="3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726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순서도: 대체 처리 7"/>
          <p:cNvSpPr/>
          <p:nvPr/>
        </p:nvSpPr>
        <p:spPr>
          <a:xfrm>
            <a:off x="370250" y="1700844"/>
            <a:ext cx="8608305" cy="4536468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52000" indent="-457200" algn="just"/>
            <a:r>
              <a:rPr lang="en-US" altLang="ko-KR" sz="2400" b="1" dirty="0">
                <a:solidFill>
                  <a:schemeClr val="tx2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1 </a:t>
            </a:r>
            <a:r>
              <a:rPr lang="ko-KR" altLang="en-US" sz="2400" b="1" dirty="0" smtClean="0">
                <a:solidFill>
                  <a:schemeClr val="tx2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복합관계대명사</a:t>
            </a:r>
            <a:r>
              <a:rPr lang="en-US" altLang="ko-KR" sz="2400" b="1" dirty="0" smtClean="0">
                <a:solidFill>
                  <a:schemeClr val="tx2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&lt;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관계대명사＋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-ever&gt;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의 형태로 </a:t>
            </a:r>
            <a:r>
              <a:rPr lang="ko-KR" altLang="en-US" sz="2100" dirty="0" err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선행사를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포함하고 있고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주어나 </a:t>
            </a:r>
            <a:r>
              <a:rPr lang="ko-KR" altLang="en-US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목적어 역할의 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명사절 또는 양보의 부사절을 이끈다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  <a:endParaRPr lang="en-US" altLang="ko-KR" sz="21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endParaRPr lang="en-US" altLang="ko-KR" sz="21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endParaRPr lang="en-US" altLang="ko-KR" sz="21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endParaRPr lang="en-US" altLang="ko-KR" sz="21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endParaRPr lang="en-US" altLang="ko-KR" sz="2400" dirty="0" smtClean="0">
              <a:latin typeface="맑은 고딕" pitchFamily="50" charset="-127"/>
              <a:ea typeface="맑은 고딕" pitchFamily="50" charset="-127"/>
            </a:endParaRPr>
          </a:p>
          <a:p>
            <a:endParaRPr lang="en-US" altLang="ko-KR" sz="2400" dirty="0">
              <a:latin typeface="맑은 고딕" pitchFamily="50" charset="-127"/>
              <a:ea typeface="맑은 고딕" pitchFamily="50" charset="-127"/>
            </a:endParaRPr>
          </a:p>
          <a:p>
            <a:endParaRPr lang="en-US" altLang="ko-KR" sz="2400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lnSpc>
                <a:spcPct val="150000"/>
              </a:lnSpc>
            </a:pPr>
            <a:endParaRPr lang="en-US" altLang="ko-KR" sz="21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>
              <a:lnSpc>
                <a:spcPct val="150000"/>
              </a:lnSpc>
            </a:pPr>
            <a:endParaRPr lang="en-US" altLang="ko-KR" sz="21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맑은 고딕" pitchFamily="50" charset="-127"/>
                <a:ea typeface="맑은 고딕" pitchFamily="50" charset="-127"/>
              </a:rPr>
              <a:t>2. </a:t>
            </a:r>
            <a:r>
              <a:rPr lang="ko-KR" altLang="en-US" sz="28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관계부사</a:t>
            </a:r>
            <a:r>
              <a:rPr lang="en-US" altLang="ko-KR" sz="28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/</a:t>
            </a:r>
            <a:r>
              <a:rPr lang="ko-KR" altLang="en-US" sz="28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복합관계사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1" name="순서도: 대체 처리 10"/>
          <p:cNvSpPr/>
          <p:nvPr/>
        </p:nvSpPr>
        <p:spPr>
          <a:xfrm>
            <a:off x="826942" y="1044024"/>
            <a:ext cx="3385018" cy="584775"/>
          </a:xfrm>
          <a:prstGeom prst="flowChartAlternateProcess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24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복합관계사</a:t>
            </a:r>
            <a:endParaRPr lang="ko-KR" altLang="en-US" sz="2400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graphicFrame>
        <p:nvGraphicFramePr>
          <p:cNvPr id="12" name="표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1538472"/>
              </p:ext>
            </p:extLst>
          </p:nvPr>
        </p:nvGraphicFramePr>
        <p:xfrm>
          <a:off x="838941" y="3068960"/>
          <a:ext cx="7914459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1811"/>
                <a:gridCol w="2916324"/>
                <a:gridCol w="2916324"/>
              </a:tblGrid>
              <a:tr h="14973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solidFill>
                            <a:schemeClr val="tx1"/>
                          </a:solidFill>
                        </a:rPr>
                        <a:t>복합관계대명사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solidFill>
                            <a:schemeClr val="tx1"/>
                          </a:solidFill>
                        </a:rPr>
                        <a:t>명사절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solidFill>
                            <a:schemeClr val="tx1"/>
                          </a:solidFill>
                        </a:rPr>
                        <a:t>양보의 부사절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whoever</a:t>
                      </a:r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anyone who</a:t>
                      </a:r>
                    </a:p>
                    <a:p>
                      <a:pPr algn="ctr" latinLnBrk="1"/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latin typeface="HY강M" pitchFamily="18" charset="-127"/>
                          <a:ea typeface="HY강M" pitchFamily="18" charset="-127"/>
                          <a:cs typeface="+mn-cs"/>
                        </a:rPr>
                        <a:t>(~</a:t>
                      </a:r>
                      <a:r>
                        <a:rPr lang="ko-KR" altLang="en-US" sz="1600" dirty="0" smtClean="0">
                          <a:latin typeface="HY강M" pitchFamily="18" charset="-127"/>
                          <a:ea typeface="HY강M" pitchFamily="18" charset="-127"/>
                        </a:rPr>
                        <a:t>하는 사람은 누구든지</a:t>
                      </a:r>
                      <a:r>
                        <a:rPr lang="en-US" altLang="ko-KR" sz="1600" dirty="0" smtClean="0">
                          <a:latin typeface="HY강M" pitchFamily="18" charset="-127"/>
                          <a:ea typeface="HY강M" pitchFamily="18" charset="-127"/>
                        </a:rPr>
                        <a:t>)</a:t>
                      </a:r>
                      <a:endParaRPr lang="ko-KR" altLang="en-US" sz="1600" dirty="0">
                        <a:latin typeface="HY강M" pitchFamily="18" charset="-127"/>
                        <a:ea typeface="HY강M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no matter who</a:t>
                      </a:r>
                    </a:p>
                    <a:p>
                      <a:pPr algn="ctr" latinLnBrk="1"/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latin typeface="HY강M" pitchFamily="18" charset="-127"/>
                          <a:ea typeface="HY강M" pitchFamily="18" charset="-127"/>
                          <a:cs typeface="+mn-cs"/>
                        </a:rPr>
                        <a:t>(</a:t>
                      </a: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latin typeface="HY강M" pitchFamily="18" charset="-127"/>
                          <a:ea typeface="HY강M" pitchFamily="18" charset="-127"/>
                          <a:cs typeface="+mn-cs"/>
                        </a:rPr>
                        <a:t>누가 </a:t>
                      </a: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latin typeface="HY강M" pitchFamily="18" charset="-127"/>
                          <a:ea typeface="HY강M" pitchFamily="18" charset="-127"/>
                          <a:cs typeface="+mn-cs"/>
                        </a:rPr>
                        <a:t>~</a:t>
                      </a: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latin typeface="HY강M" pitchFamily="18" charset="-127"/>
                          <a:ea typeface="HY강M" pitchFamily="18" charset="-127"/>
                          <a:cs typeface="+mn-cs"/>
                        </a:rPr>
                        <a:t>할지라도</a:t>
                      </a: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latin typeface="HY강M" pitchFamily="18" charset="-127"/>
                          <a:ea typeface="HY강M" pitchFamily="18" charset="-127"/>
                          <a:cs typeface="+mn-cs"/>
                        </a:rPr>
                        <a:t>)</a:t>
                      </a:r>
                      <a:endParaRPr lang="ko-KR" altLang="en-US" sz="1600" kern="1200" dirty="0">
                        <a:solidFill>
                          <a:schemeClr val="dk1"/>
                        </a:solidFill>
                        <a:latin typeface="HY강M" pitchFamily="18" charset="-127"/>
                        <a:ea typeface="HY강M" pitchFamily="18" charset="-127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whomever</a:t>
                      </a:r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anyone whom</a:t>
                      </a:r>
                    </a:p>
                    <a:p>
                      <a:pPr algn="ctr" latinLnBrk="1"/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latin typeface="HY강M" pitchFamily="18" charset="-127"/>
                          <a:ea typeface="HY강M" pitchFamily="18" charset="-127"/>
                          <a:cs typeface="+mn-cs"/>
                        </a:rPr>
                        <a:t>(~</a:t>
                      </a: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latin typeface="HY강M" pitchFamily="18" charset="-127"/>
                          <a:ea typeface="HY강M" pitchFamily="18" charset="-127"/>
                          <a:cs typeface="+mn-cs"/>
                        </a:rPr>
                        <a:t>하는 사람은 누구든지</a:t>
                      </a: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latin typeface="HY강M" pitchFamily="18" charset="-127"/>
                          <a:ea typeface="HY강M" pitchFamily="18" charset="-127"/>
                          <a:cs typeface="+mn-cs"/>
                        </a:rPr>
                        <a:t>)</a:t>
                      </a:r>
                      <a:endParaRPr lang="ko-KR" altLang="en-US" sz="1600" kern="1200" dirty="0">
                        <a:solidFill>
                          <a:schemeClr val="dk1"/>
                        </a:solidFill>
                        <a:latin typeface="HY강M" pitchFamily="18" charset="-127"/>
                        <a:ea typeface="HY강M" pitchFamily="18" charset="-127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no matter whom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</a:t>
                      </a: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latin typeface="HY강M" pitchFamily="18" charset="-127"/>
                          <a:ea typeface="HY강M" pitchFamily="18" charset="-127"/>
                          <a:cs typeface="+mn-cs"/>
                        </a:rPr>
                        <a:t>누구를 </a:t>
                      </a: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latin typeface="HY강M" pitchFamily="18" charset="-127"/>
                          <a:ea typeface="HY강M" pitchFamily="18" charset="-127"/>
                          <a:cs typeface="+mn-cs"/>
                        </a:rPr>
                        <a:t>~</a:t>
                      </a: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latin typeface="HY강M" pitchFamily="18" charset="-127"/>
                          <a:ea typeface="HY강M" pitchFamily="18" charset="-127"/>
                          <a:cs typeface="+mn-cs"/>
                        </a:rPr>
                        <a:t>할지라도</a:t>
                      </a: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latin typeface="HY강M" pitchFamily="18" charset="-127"/>
                          <a:ea typeface="HY강M" pitchFamily="18" charset="-127"/>
                          <a:cs typeface="+mn-cs"/>
                        </a:rPr>
                        <a:t>)</a:t>
                      </a:r>
                      <a:endParaRPr lang="ko-KR" altLang="en-US" sz="1600" kern="1200" dirty="0">
                        <a:solidFill>
                          <a:schemeClr val="dk1"/>
                        </a:solidFill>
                        <a:latin typeface="HY강M" pitchFamily="18" charset="-127"/>
                        <a:ea typeface="HY강M" pitchFamily="18" charset="-127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whichever</a:t>
                      </a:r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anything that</a:t>
                      </a:r>
                    </a:p>
                    <a:p>
                      <a:pPr algn="ctr" latinLnBrk="1"/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latin typeface="HY강M" pitchFamily="18" charset="-127"/>
                          <a:ea typeface="HY강M" pitchFamily="18" charset="-127"/>
                          <a:cs typeface="+mn-cs"/>
                        </a:rPr>
                        <a:t>(~</a:t>
                      </a: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latin typeface="HY강M" pitchFamily="18" charset="-127"/>
                          <a:ea typeface="HY강M" pitchFamily="18" charset="-127"/>
                          <a:cs typeface="+mn-cs"/>
                        </a:rPr>
                        <a:t>하는 것은 어느 것이든지</a:t>
                      </a: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latin typeface="HY강M" pitchFamily="18" charset="-127"/>
                          <a:ea typeface="HY강M" pitchFamily="18" charset="-127"/>
                          <a:cs typeface="+mn-cs"/>
                        </a:rPr>
                        <a:t>)</a:t>
                      </a:r>
                      <a:endParaRPr lang="ko-KR" altLang="en-US" sz="1600" kern="1200" dirty="0">
                        <a:solidFill>
                          <a:schemeClr val="dk1"/>
                        </a:solidFill>
                        <a:latin typeface="HY강M" pitchFamily="18" charset="-127"/>
                        <a:ea typeface="HY강M" pitchFamily="18" charset="-127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no matter which</a:t>
                      </a:r>
                    </a:p>
                    <a:p>
                      <a:pPr algn="ctr" latinLnBrk="1"/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latin typeface="HY강M" pitchFamily="18" charset="-127"/>
                          <a:ea typeface="HY강M" pitchFamily="18" charset="-127"/>
                          <a:cs typeface="+mn-cs"/>
                        </a:rPr>
                        <a:t>(</a:t>
                      </a: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latin typeface="HY강M" pitchFamily="18" charset="-127"/>
                          <a:ea typeface="HY강M" pitchFamily="18" charset="-127"/>
                          <a:cs typeface="+mn-cs"/>
                        </a:rPr>
                        <a:t>어느 것을 </a:t>
                      </a: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latin typeface="HY강M" pitchFamily="18" charset="-127"/>
                          <a:ea typeface="HY강M" pitchFamily="18" charset="-127"/>
                          <a:cs typeface="+mn-cs"/>
                        </a:rPr>
                        <a:t>~</a:t>
                      </a: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latin typeface="HY강M" pitchFamily="18" charset="-127"/>
                          <a:ea typeface="HY강M" pitchFamily="18" charset="-127"/>
                          <a:cs typeface="+mn-cs"/>
                        </a:rPr>
                        <a:t>할지라도</a:t>
                      </a: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latin typeface="HY강M" pitchFamily="18" charset="-127"/>
                          <a:ea typeface="HY강M" pitchFamily="18" charset="-127"/>
                          <a:cs typeface="+mn-cs"/>
                        </a:rPr>
                        <a:t>)</a:t>
                      </a:r>
                      <a:endParaRPr lang="ko-KR" altLang="en-US" sz="1600" kern="1200" dirty="0">
                        <a:solidFill>
                          <a:schemeClr val="dk1"/>
                        </a:solidFill>
                        <a:latin typeface="HY강M" pitchFamily="18" charset="-127"/>
                        <a:ea typeface="HY강M" pitchFamily="18" charset="-127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whatever</a:t>
                      </a:r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anything that</a:t>
                      </a:r>
                    </a:p>
                    <a:p>
                      <a:pPr algn="ctr" latinLnBrk="1"/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latin typeface="HY강M" pitchFamily="18" charset="-127"/>
                          <a:ea typeface="HY강M" pitchFamily="18" charset="-127"/>
                          <a:cs typeface="+mn-cs"/>
                        </a:rPr>
                        <a:t>(~</a:t>
                      </a: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latin typeface="HY강M" pitchFamily="18" charset="-127"/>
                          <a:ea typeface="HY강M" pitchFamily="18" charset="-127"/>
                          <a:cs typeface="+mn-cs"/>
                        </a:rPr>
                        <a:t>하는 것은 무엇이든지</a:t>
                      </a: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latin typeface="HY강M" pitchFamily="18" charset="-127"/>
                          <a:ea typeface="HY강M" pitchFamily="18" charset="-127"/>
                          <a:cs typeface="+mn-cs"/>
                        </a:rPr>
                        <a:t>)</a:t>
                      </a:r>
                      <a:endParaRPr lang="ko-KR" altLang="en-US" sz="1600" kern="1200" dirty="0">
                        <a:solidFill>
                          <a:schemeClr val="dk1"/>
                        </a:solidFill>
                        <a:latin typeface="HY강M" pitchFamily="18" charset="-127"/>
                        <a:ea typeface="HY강M" pitchFamily="18" charset="-127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no matter what</a:t>
                      </a:r>
                    </a:p>
                    <a:p>
                      <a:pPr algn="ctr" latinLnBrk="1"/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latin typeface="HY강M" pitchFamily="18" charset="-127"/>
                          <a:ea typeface="HY강M" pitchFamily="18" charset="-127"/>
                          <a:cs typeface="+mn-cs"/>
                        </a:rPr>
                        <a:t>(</a:t>
                      </a: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latin typeface="HY강M" pitchFamily="18" charset="-127"/>
                          <a:ea typeface="HY강M" pitchFamily="18" charset="-127"/>
                          <a:cs typeface="+mn-cs"/>
                        </a:rPr>
                        <a:t>무엇을 </a:t>
                      </a: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latin typeface="HY강M" pitchFamily="18" charset="-127"/>
                          <a:ea typeface="HY강M" pitchFamily="18" charset="-127"/>
                          <a:cs typeface="+mn-cs"/>
                        </a:rPr>
                        <a:t>~</a:t>
                      </a: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latin typeface="HY강M" pitchFamily="18" charset="-127"/>
                          <a:ea typeface="HY강M" pitchFamily="18" charset="-127"/>
                          <a:cs typeface="+mn-cs"/>
                        </a:rPr>
                        <a:t>할지라도</a:t>
                      </a: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latin typeface="HY강M" pitchFamily="18" charset="-127"/>
                          <a:ea typeface="HY강M" pitchFamily="18" charset="-127"/>
                          <a:cs typeface="+mn-cs"/>
                        </a:rPr>
                        <a:t>)</a:t>
                      </a:r>
                      <a:endParaRPr lang="ko-KR" altLang="en-US" sz="1600" kern="1200" dirty="0">
                        <a:solidFill>
                          <a:schemeClr val="dk1"/>
                        </a:solidFill>
                        <a:latin typeface="HY강M" pitchFamily="18" charset="-127"/>
                        <a:ea typeface="HY강M" pitchFamily="18" charset="-127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" name="눈물 방울 8"/>
          <p:cNvSpPr/>
          <p:nvPr/>
        </p:nvSpPr>
        <p:spPr>
          <a:xfrm rot="16200000">
            <a:off x="257941" y="1006963"/>
            <a:ext cx="720080" cy="667611"/>
          </a:xfrm>
          <a:prstGeom prst="teardrop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rgbClr val="FF0066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1957" y="1044025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 smtClean="0">
                <a:solidFill>
                  <a:srgbClr val="7030A0"/>
                </a:solidFill>
              </a:rPr>
              <a:t>E</a:t>
            </a:r>
            <a:endParaRPr lang="ko-KR" altLang="en-US" sz="3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45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순서도: 대체 처리 7"/>
          <p:cNvSpPr/>
          <p:nvPr/>
        </p:nvSpPr>
        <p:spPr>
          <a:xfrm>
            <a:off x="370250" y="1700844"/>
            <a:ext cx="8608305" cy="4536468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52000" indent="-457200" algn="just">
              <a:buFont typeface="+mj-lt"/>
              <a:buAutoNum type="arabicPeriod"/>
            </a:pPr>
            <a:r>
              <a:rPr lang="ko-KR" altLang="en-US" sz="2400" b="1" dirty="0" smtClean="0">
                <a:solidFill>
                  <a:schemeClr val="tx2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복합관계대명사</a:t>
            </a:r>
            <a:r>
              <a:rPr lang="en-US" altLang="ko-KR" sz="2400" b="1" dirty="0" smtClean="0">
                <a:solidFill>
                  <a:schemeClr val="tx2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&lt;</a:t>
            </a:r>
            <a:r>
              <a:rPr lang="ko-KR" altLang="en-US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관계대명사＋</a:t>
            </a: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-ever&gt;</a:t>
            </a:r>
            <a:r>
              <a:rPr lang="ko-KR" altLang="en-US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의 형태로 </a:t>
            </a:r>
            <a:r>
              <a:rPr lang="ko-KR" altLang="en-US" sz="2100" dirty="0" err="1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선행사를</a:t>
            </a:r>
            <a:r>
              <a:rPr lang="ko-KR" altLang="en-US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포함하고 있고</a:t>
            </a: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주어나 목적어 역할의 명사절 또는 양보의 부사절을 이끈다</a:t>
            </a: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marL="252000" indent="-457200" algn="just"/>
            <a:endParaRPr lang="en-US" altLang="ko-KR" sz="21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100" b="1" dirty="0" err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Whoever〔Anyone</a:t>
            </a:r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who〕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likes comics can join our club.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100" b="1" dirty="0" err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Whatever〔No</a:t>
            </a:r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matter what〕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you do, it is important to do your best.</a:t>
            </a:r>
            <a:endParaRPr lang="en-US" altLang="ko-KR" sz="21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endParaRPr lang="en-US" altLang="ko-KR" sz="21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>
              <a:lnSpc>
                <a:spcPct val="150000"/>
              </a:lnSpc>
            </a:pPr>
            <a:endParaRPr lang="en-US" altLang="ko-KR" sz="21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맑은 고딕" pitchFamily="50" charset="-127"/>
                <a:ea typeface="맑은 고딕" pitchFamily="50" charset="-127"/>
              </a:rPr>
              <a:t>2. </a:t>
            </a:r>
            <a:r>
              <a:rPr lang="ko-KR" altLang="en-US" sz="28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관계부사</a:t>
            </a:r>
            <a:r>
              <a:rPr lang="en-US" altLang="ko-KR" sz="28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/</a:t>
            </a:r>
            <a:r>
              <a:rPr lang="ko-KR" altLang="en-US" sz="28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복합관계사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1" name="순서도: 대체 처리 10"/>
          <p:cNvSpPr/>
          <p:nvPr/>
        </p:nvSpPr>
        <p:spPr>
          <a:xfrm>
            <a:off x="826942" y="1044024"/>
            <a:ext cx="3385018" cy="584775"/>
          </a:xfrm>
          <a:prstGeom prst="flowChartAlternateProcess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24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복합관계사</a:t>
            </a:r>
            <a:endParaRPr lang="ko-KR" altLang="en-US" sz="2400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눈물 방울 8"/>
          <p:cNvSpPr/>
          <p:nvPr/>
        </p:nvSpPr>
        <p:spPr>
          <a:xfrm rot="16200000">
            <a:off x="257941" y="1006963"/>
            <a:ext cx="720080" cy="667611"/>
          </a:xfrm>
          <a:prstGeom prst="teardrop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rgbClr val="FF0066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1957" y="1044025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 smtClean="0">
                <a:solidFill>
                  <a:srgbClr val="7030A0"/>
                </a:solidFill>
              </a:rPr>
              <a:t>E</a:t>
            </a:r>
            <a:endParaRPr lang="ko-KR" altLang="en-US" sz="3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033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순서도: 대체 처리 7"/>
          <p:cNvSpPr/>
          <p:nvPr/>
        </p:nvSpPr>
        <p:spPr>
          <a:xfrm>
            <a:off x="370250" y="1700844"/>
            <a:ext cx="8608305" cy="4536468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457200" indent="-457200" algn="just">
              <a:buFont typeface="+mj-lt"/>
              <a:buAutoNum type="arabicPeriod" startAt="2"/>
            </a:pPr>
            <a:r>
              <a:rPr lang="ko-KR" altLang="en-US" sz="2400" b="1" dirty="0" smtClean="0">
                <a:solidFill>
                  <a:schemeClr val="tx2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복합관계부사</a:t>
            </a:r>
            <a:r>
              <a:rPr lang="en-US" altLang="ko-KR" sz="2400" b="1" dirty="0" smtClean="0">
                <a:solidFill>
                  <a:schemeClr val="tx2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&lt;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when / where / how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＋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-ever&gt;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의 형태로 </a:t>
            </a:r>
            <a:r>
              <a:rPr lang="ko-KR" altLang="en-US" sz="2100" dirty="0" err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선행사를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포함하며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시간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장소</a:t>
            </a: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양보의 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부사절을 이끈다</a:t>
            </a: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marL="252000" indent="-457200" algn="just">
              <a:buFont typeface="+mj-lt"/>
              <a:buAutoNum type="arabicPeriod" startAt="2"/>
            </a:pPr>
            <a:endParaRPr lang="en-US" altLang="ko-KR" sz="21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252000" indent="-457200" algn="just">
              <a:buFont typeface="+mj-lt"/>
              <a:buAutoNum type="arabicPeriod" startAt="2"/>
            </a:pPr>
            <a:endParaRPr lang="en-US" altLang="ko-KR" sz="21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252000" indent="-457200" algn="just">
              <a:buFont typeface="+mj-lt"/>
              <a:buAutoNum type="arabicPeriod" startAt="2"/>
            </a:pPr>
            <a:endParaRPr lang="en-US" altLang="ko-KR" sz="21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252000" indent="-457200" algn="just">
              <a:buFont typeface="+mj-lt"/>
              <a:buAutoNum type="arabicPeriod" startAt="2"/>
            </a:pPr>
            <a:endParaRPr lang="en-US" altLang="ko-KR" sz="21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252000" indent="-457200" algn="just">
              <a:buFont typeface="+mj-lt"/>
              <a:buAutoNum type="arabicPeriod" startAt="2"/>
            </a:pPr>
            <a:endParaRPr lang="en-US" altLang="ko-KR" sz="21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252000" indent="-457200" algn="just">
              <a:buFont typeface="+mj-lt"/>
              <a:buAutoNum type="arabicPeriod" startAt="2"/>
            </a:pPr>
            <a:endParaRPr lang="en-US" altLang="ko-KR" sz="21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252000" indent="-457200" algn="just">
              <a:buFont typeface="+mj-lt"/>
              <a:buAutoNum type="arabicPeriod" startAt="2"/>
            </a:pPr>
            <a:endParaRPr lang="en-US" altLang="ko-KR" sz="21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252000" indent="-457200" algn="just">
              <a:buFont typeface="+mj-lt"/>
              <a:buAutoNum type="arabicPeriod" startAt="2"/>
            </a:pPr>
            <a:endParaRPr lang="en-US" altLang="ko-KR" sz="21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맑은 고딕" pitchFamily="50" charset="-127"/>
                <a:ea typeface="맑은 고딕" pitchFamily="50" charset="-127"/>
              </a:rPr>
              <a:t>2. </a:t>
            </a:r>
            <a:r>
              <a:rPr lang="ko-KR" altLang="en-US" sz="28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관계부사</a:t>
            </a:r>
            <a:r>
              <a:rPr lang="en-US" altLang="ko-KR" sz="28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/</a:t>
            </a:r>
            <a:r>
              <a:rPr lang="ko-KR" altLang="en-US" sz="28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복합관계사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1" name="순서도: 대체 처리 10"/>
          <p:cNvSpPr/>
          <p:nvPr/>
        </p:nvSpPr>
        <p:spPr>
          <a:xfrm>
            <a:off x="826942" y="1044024"/>
            <a:ext cx="3385018" cy="584775"/>
          </a:xfrm>
          <a:prstGeom prst="flowChartAlternateProcess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24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복합관계사</a:t>
            </a:r>
            <a:endParaRPr lang="ko-KR" altLang="en-US" sz="2400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graphicFrame>
        <p:nvGraphicFramePr>
          <p:cNvPr id="12" name="표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9112137"/>
              </p:ext>
            </p:extLst>
          </p:nvPr>
        </p:nvGraphicFramePr>
        <p:xfrm>
          <a:off x="625497" y="3284984"/>
          <a:ext cx="7914459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1811"/>
                <a:gridCol w="3194495"/>
                <a:gridCol w="2638153"/>
              </a:tblGrid>
              <a:tr h="14973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solidFill>
                            <a:schemeClr val="tx1"/>
                          </a:solidFill>
                        </a:rPr>
                        <a:t>복합관계부사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solidFill>
                            <a:schemeClr val="tx1"/>
                          </a:solidFill>
                        </a:rPr>
                        <a:t>시간</a:t>
                      </a:r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dirty="0" smtClean="0">
                          <a:solidFill>
                            <a:schemeClr val="tx1"/>
                          </a:solidFill>
                        </a:rPr>
                        <a:t>장소의 부사절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solidFill>
                            <a:schemeClr val="tx1"/>
                          </a:solidFill>
                        </a:rPr>
                        <a:t>양보의 부사절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whenever</a:t>
                      </a:r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at any time when</a:t>
                      </a:r>
                    </a:p>
                    <a:p>
                      <a:pPr algn="ctr" latinLnBrk="1"/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latin typeface="HY강M" pitchFamily="18" charset="-127"/>
                          <a:ea typeface="HY강M" pitchFamily="18" charset="-127"/>
                          <a:cs typeface="+mn-cs"/>
                        </a:rPr>
                        <a:t>(~</a:t>
                      </a: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latin typeface="HY강M" pitchFamily="18" charset="-127"/>
                          <a:ea typeface="HY강M" pitchFamily="18" charset="-127"/>
                          <a:cs typeface="+mn-cs"/>
                        </a:rPr>
                        <a:t>할 때는 언제나</a:t>
                      </a:r>
                      <a:r>
                        <a:rPr lang="en-US" altLang="ko-KR" sz="1600" dirty="0" smtClean="0">
                          <a:latin typeface="HY강M" pitchFamily="18" charset="-127"/>
                          <a:ea typeface="HY강M" pitchFamily="18" charset="-127"/>
                        </a:rPr>
                        <a:t>)</a:t>
                      </a:r>
                      <a:endParaRPr lang="ko-KR" altLang="en-US" sz="1600" dirty="0">
                        <a:latin typeface="HY강M" pitchFamily="18" charset="-127"/>
                        <a:ea typeface="HY강M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no matter when</a:t>
                      </a:r>
                    </a:p>
                    <a:p>
                      <a:pPr algn="ctr" latinLnBrk="1"/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latin typeface="HY강M" pitchFamily="18" charset="-127"/>
                          <a:ea typeface="HY강M" pitchFamily="18" charset="-127"/>
                          <a:cs typeface="+mn-cs"/>
                        </a:rPr>
                        <a:t>(</a:t>
                      </a: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latin typeface="HY강M" pitchFamily="18" charset="-127"/>
                          <a:ea typeface="HY강M" pitchFamily="18" charset="-127"/>
                          <a:cs typeface="+mn-cs"/>
                        </a:rPr>
                        <a:t>언제 </a:t>
                      </a: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latin typeface="HY강M" pitchFamily="18" charset="-127"/>
                          <a:ea typeface="HY강M" pitchFamily="18" charset="-127"/>
                          <a:cs typeface="+mn-cs"/>
                        </a:rPr>
                        <a:t>~</a:t>
                      </a: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latin typeface="HY강M" pitchFamily="18" charset="-127"/>
                          <a:ea typeface="HY강M" pitchFamily="18" charset="-127"/>
                          <a:cs typeface="+mn-cs"/>
                        </a:rPr>
                        <a:t>할지라도</a:t>
                      </a: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latin typeface="HY강M" pitchFamily="18" charset="-127"/>
                          <a:ea typeface="HY강M" pitchFamily="18" charset="-127"/>
                          <a:cs typeface="+mn-cs"/>
                        </a:rPr>
                        <a:t>)</a:t>
                      </a:r>
                      <a:endParaRPr lang="ko-KR" altLang="en-US" sz="1600" kern="1200" dirty="0">
                        <a:solidFill>
                          <a:schemeClr val="dk1"/>
                        </a:solidFill>
                        <a:latin typeface="HY강M" pitchFamily="18" charset="-127"/>
                        <a:ea typeface="HY강M" pitchFamily="18" charset="-127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wherever</a:t>
                      </a:r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err="1" smtClean="0"/>
                        <a:t>at〔to</a:t>
                      </a:r>
                      <a:r>
                        <a:rPr lang="en-US" altLang="ko-KR" dirty="0" smtClean="0"/>
                        <a:t>〕 any place where</a:t>
                      </a:r>
                    </a:p>
                    <a:p>
                      <a:pPr algn="ctr" latinLnBrk="1"/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latin typeface="HY강M" pitchFamily="18" charset="-127"/>
                          <a:ea typeface="HY강M" pitchFamily="18" charset="-127"/>
                          <a:cs typeface="+mn-cs"/>
                        </a:rPr>
                        <a:t>(~</a:t>
                      </a: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latin typeface="HY강M" pitchFamily="18" charset="-127"/>
                          <a:ea typeface="HY강M" pitchFamily="18" charset="-127"/>
                          <a:cs typeface="+mn-cs"/>
                        </a:rPr>
                        <a:t>하는 곳은 어디든지</a:t>
                      </a: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latin typeface="HY강M" pitchFamily="18" charset="-127"/>
                          <a:ea typeface="HY강M" pitchFamily="18" charset="-127"/>
                          <a:cs typeface="+mn-cs"/>
                        </a:rPr>
                        <a:t>)</a:t>
                      </a:r>
                      <a:endParaRPr lang="ko-KR" altLang="en-US" sz="1600" kern="1200" dirty="0">
                        <a:solidFill>
                          <a:schemeClr val="dk1"/>
                        </a:solidFill>
                        <a:latin typeface="HY강M" pitchFamily="18" charset="-127"/>
                        <a:ea typeface="HY강M" pitchFamily="18" charset="-127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no matter where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</a:t>
                      </a: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latin typeface="HY강M" pitchFamily="18" charset="-127"/>
                          <a:ea typeface="HY강M" pitchFamily="18" charset="-127"/>
                          <a:cs typeface="+mn-cs"/>
                        </a:rPr>
                        <a:t>어디서 </a:t>
                      </a: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latin typeface="HY강M" pitchFamily="18" charset="-127"/>
                          <a:ea typeface="HY강M" pitchFamily="18" charset="-127"/>
                          <a:cs typeface="+mn-cs"/>
                        </a:rPr>
                        <a:t>~</a:t>
                      </a: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latin typeface="HY강M" pitchFamily="18" charset="-127"/>
                          <a:ea typeface="HY강M" pitchFamily="18" charset="-127"/>
                          <a:cs typeface="+mn-cs"/>
                        </a:rPr>
                        <a:t>할지라도</a:t>
                      </a: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latin typeface="HY강M" pitchFamily="18" charset="-127"/>
                          <a:ea typeface="HY강M" pitchFamily="18" charset="-127"/>
                          <a:cs typeface="+mn-cs"/>
                        </a:rPr>
                        <a:t>)</a:t>
                      </a:r>
                      <a:endParaRPr lang="ko-KR" altLang="en-US" sz="1600" kern="1200" dirty="0">
                        <a:solidFill>
                          <a:schemeClr val="dk1"/>
                        </a:solidFill>
                        <a:latin typeface="HY강M" pitchFamily="18" charset="-127"/>
                        <a:ea typeface="HY강M" pitchFamily="18" charset="-127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u="none" dirty="0" smtClean="0"/>
                        <a:t>however</a:t>
                      </a:r>
                      <a:endParaRPr lang="ko-KR" altLang="en-US" u="none" dirty="0"/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anything that</a:t>
                      </a:r>
                    </a:p>
                    <a:p>
                      <a:pPr algn="ctr" latinLnBrk="1"/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latin typeface="HY강M" pitchFamily="18" charset="-127"/>
                          <a:ea typeface="HY강M" pitchFamily="18" charset="-127"/>
                          <a:cs typeface="+mn-cs"/>
                        </a:rPr>
                        <a:t>(~</a:t>
                      </a: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latin typeface="HY강M" pitchFamily="18" charset="-127"/>
                          <a:ea typeface="HY강M" pitchFamily="18" charset="-127"/>
                          <a:cs typeface="+mn-cs"/>
                        </a:rPr>
                        <a:t>하는 것은 어느 것이든지</a:t>
                      </a: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latin typeface="HY강M" pitchFamily="18" charset="-127"/>
                          <a:ea typeface="HY강M" pitchFamily="18" charset="-127"/>
                          <a:cs typeface="+mn-cs"/>
                        </a:rPr>
                        <a:t>)</a:t>
                      </a:r>
                      <a:endParaRPr lang="ko-KR" altLang="en-US" sz="1600" kern="1200" dirty="0">
                        <a:solidFill>
                          <a:schemeClr val="dk1"/>
                        </a:solidFill>
                        <a:latin typeface="HY강M" pitchFamily="18" charset="-127"/>
                        <a:ea typeface="HY강M" pitchFamily="18" charset="-127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no matter</a:t>
                      </a:r>
                      <a:r>
                        <a:rPr lang="en-US" altLang="ko-KR" baseline="0" dirty="0" smtClean="0"/>
                        <a:t> how</a:t>
                      </a:r>
                      <a:endParaRPr lang="en-US" altLang="ko-KR" dirty="0" smtClean="0"/>
                    </a:p>
                    <a:p>
                      <a:pPr algn="ctr" latinLnBrk="1"/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latin typeface="HY강M" pitchFamily="18" charset="-127"/>
                          <a:ea typeface="HY강M" pitchFamily="18" charset="-127"/>
                          <a:cs typeface="+mn-cs"/>
                        </a:rPr>
                        <a:t>(</a:t>
                      </a: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latin typeface="HY강M" pitchFamily="18" charset="-127"/>
                          <a:ea typeface="HY강M" pitchFamily="18" charset="-127"/>
                          <a:cs typeface="+mn-cs"/>
                        </a:rPr>
                        <a:t>아무리 </a:t>
                      </a: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latin typeface="HY강M" pitchFamily="18" charset="-127"/>
                          <a:ea typeface="HY강M" pitchFamily="18" charset="-127"/>
                          <a:cs typeface="+mn-cs"/>
                        </a:rPr>
                        <a:t>~</a:t>
                      </a: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latin typeface="HY강M" pitchFamily="18" charset="-127"/>
                          <a:ea typeface="HY강M" pitchFamily="18" charset="-127"/>
                          <a:cs typeface="+mn-cs"/>
                        </a:rPr>
                        <a:t>할지라도</a:t>
                      </a: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latin typeface="HY강M" pitchFamily="18" charset="-127"/>
                          <a:ea typeface="HY강M" pitchFamily="18" charset="-127"/>
                          <a:cs typeface="+mn-cs"/>
                        </a:rPr>
                        <a:t>)</a:t>
                      </a:r>
                      <a:endParaRPr lang="ko-KR" altLang="en-US" sz="1600" kern="1200" dirty="0">
                        <a:solidFill>
                          <a:schemeClr val="dk1"/>
                        </a:solidFill>
                        <a:latin typeface="HY강M" pitchFamily="18" charset="-127"/>
                        <a:ea typeface="HY강M" pitchFamily="18" charset="-127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4" name="직선 연결선 3"/>
          <p:cNvCxnSpPr/>
          <p:nvPr/>
        </p:nvCxnSpPr>
        <p:spPr>
          <a:xfrm>
            <a:off x="1259632" y="5301208"/>
            <a:ext cx="792088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" name="꺾인 연결선 5"/>
          <p:cNvCxnSpPr/>
          <p:nvPr/>
        </p:nvCxnSpPr>
        <p:spPr>
          <a:xfrm>
            <a:off x="1655676" y="5301208"/>
            <a:ext cx="863775" cy="576064"/>
          </a:xfrm>
          <a:prstGeom prst="bentConnector3">
            <a:avLst>
              <a:gd name="adj1" fmla="val -2931"/>
            </a:avLst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510695" y="5707995"/>
            <a:ext cx="49423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30"/>
              </a:spcBef>
            </a:pPr>
            <a:r>
              <a:rPr lang="en-US" altLang="ko-KR" sz="1600" dirty="0" err="1" smtClean="0">
                <a:ln>
                  <a:solidFill>
                    <a:srgbClr val="C00000"/>
                  </a:solidFill>
                </a:ln>
                <a:solidFill>
                  <a:schemeClr val="accent2">
                    <a:lumMod val="50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however〔no</a:t>
            </a:r>
            <a:r>
              <a:rPr lang="en-US" altLang="ko-KR" sz="1600" dirty="0" smtClean="0">
                <a:ln>
                  <a:solidFill>
                    <a:srgbClr val="C00000"/>
                  </a:solidFill>
                </a:ln>
                <a:solidFill>
                  <a:schemeClr val="accent2">
                    <a:lumMod val="50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 </a:t>
            </a:r>
            <a:r>
              <a:rPr lang="en-US" altLang="ko-KR" sz="1600" dirty="0">
                <a:ln>
                  <a:solidFill>
                    <a:srgbClr val="C00000"/>
                  </a:solidFill>
                </a:ln>
                <a:solidFill>
                  <a:schemeClr val="accent2">
                    <a:lumMod val="50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matter how</a:t>
            </a:r>
            <a:r>
              <a:rPr lang="en-US" altLang="ko-KR" sz="1600" dirty="0" smtClean="0">
                <a:ln>
                  <a:solidFill>
                    <a:srgbClr val="C00000"/>
                  </a:solidFill>
                </a:ln>
                <a:solidFill>
                  <a:schemeClr val="accent2">
                    <a:lumMod val="50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〕</a:t>
            </a:r>
            <a:r>
              <a:rPr lang="ko-KR" altLang="en-US" sz="1600" dirty="0" smtClean="0">
                <a:ln>
                  <a:solidFill>
                    <a:srgbClr val="C00000"/>
                  </a:solidFill>
                </a:ln>
                <a:solidFill>
                  <a:schemeClr val="accent2">
                    <a:lumMod val="50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뒤에 </a:t>
            </a:r>
            <a:r>
              <a:rPr lang="ko-KR" altLang="en-US" sz="1600" dirty="0">
                <a:ln>
                  <a:solidFill>
                    <a:srgbClr val="C00000"/>
                  </a:solidFill>
                </a:ln>
                <a:solidFill>
                  <a:schemeClr val="accent2">
                    <a:lumMod val="50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형용사나 부사가 옴</a:t>
            </a:r>
          </a:p>
        </p:txBody>
      </p:sp>
      <p:sp>
        <p:nvSpPr>
          <p:cNvPr id="9" name="눈물 방울 8"/>
          <p:cNvSpPr/>
          <p:nvPr/>
        </p:nvSpPr>
        <p:spPr>
          <a:xfrm rot="16200000">
            <a:off x="257941" y="1006963"/>
            <a:ext cx="720080" cy="667611"/>
          </a:xfrm>
          <a:prstGeom prst="teardrop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rgbClr val="FF0066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1957" y="1044025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 smtClean="0">
                <a:solidFill>
                  <a:srgbClr val="7030A0"/>
                </a:solidFill>
              </a:rPr>
              <a:t>E</a:t>
            </a:r>
            <a:endParaRPr lang="ko-KR" altLang="en-US" sz="3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65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/>
          <p:cNvGrpSpPr/>
          <p:nvPr/>
        </p:nvGrpSpPr>
        <p:grpSpPr>
          <a:xfrm>
            <a:off x="0" y="4798"/>
            <a:ext cx="9144000" cy="6853202"/>
            <a:chOff x="0" y="4798"/>
            <a:chExt cx="9144000" cy="6853202"/>
          </a:xfrm>
        </p:grpSpPr>
        <p:sp>
          <p:nvSpPr>
            <p:cNvPr id="2" name="설명선 3(강조선) 1"/>
            <p:cNvSpPr/>
            <p:nvPr/>
          </p:nvSpPr>
          <p:spPr>
            <a:xfrm>
              <a:off x="0" y="841510"/>
              <a:ext cx="9144000" cy="6016490"/>
            </a:xfrm>
            <a:prstGeom prst="accentCallout3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rIns="180000" rtlCol="0" anchor="t">
              <a:noAutofit/>
            </a:bodyPr>
            <a:lstStyle/>
            <a:p>
              <a:pPr algn="just">
                <a:lnSpc>
                  <a:spcPct val="200000"/>
                </a:lnSpc>
              </a:pPr>
              <a:r>
                <a:rPr lang="en-US" altLang="ko-KR" sz="3000" dirty="0" smtClean="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rPr>
                <a:t> Have </a:t>
              </a:r>
              <a:r>
                <a:rPr lang="en-US" altLang="ko-KR" sz="3000" dirty="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rPr>
                <a:t>you ever given your friends </a:t>
              </a:r>
              <a:r>
                <a:rPr lang="en-US" altLang="ko-KR" sz="3000" dirty="0" smtClean="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rPr>
                <a:t> </a:t>
              </a:r>
              <a:r>
                <a:rPr lang="en-US" altLang="ko-KR" sz="3000" dirty="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rPr>
                <a:t>a lucky bag </a:t>
              </a:r>
              <a:r>
                <a:rPr lang="en-US" altLang="ko-KR" sz="3000" dirty="0" smtClean="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rPr>
                <a:t>  </a:t>
              </a:r>
              <a:r>
                <a:rPr lang="en-US" altLang="ko-KR" sz="3000" dirty="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rPr>
                <a:t>on New Year’s Day? A lucky bag </a:t>
              </a:r>
              <a:r>
                <a:rPr lang="en-US" altLang="ko-KR" sz="3000" dirty="0" smtClean="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rPr>
                <a:t>is believed  </a:t>
              </a:r>
              <a:r>
                <a:rPr lang="en-US" altLang="ko-KR" sz="3000" dirty="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rPr>
                <a:t>to bring good luck </a:t>
              </a:r>
              <a:r>
                <a:rPr lang="en-US" altLang="ko-KR" sz="3000" dirty="0" smtClean="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rPr>
                <a:t>in </a:t>
              </a:r>
              <a:r>
                <a:rPr lang="en-US" altLang="ko-KR" sz="3000" dirty="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rPr>
                <a:t>Korea. Each culture has unique items </a:t>
              </a:r>
              <a:r>
                <a:rPr lang="en-US" altLang="ko-KR" sz="3000" dirty="0" smtClean="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rPr>
                <a:t>ⓐ </a:t>
              </a:r>
              <a:r>
                <a:rPr lang="en-US" altLang="ko-KR" sz="3000" u="sng" dirty="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rPr>
                <a:t>which </a:t>
              </a:r>
              <a:r>
                <a:rPr lang="en-US" altLang="ko-KR" sz="3000" u="sng" dirty="0" smtClean="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rPr>
                <a:t>are</a:t>
              </a:r>
              <a:r>
                <a:rPr lang="en-US" altLang="ko-KR" sz="3000" dirty="0" smtClean="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rPr>
                <a:t> believed  </a:t>
              </a:r>
              <a:r>
                <a:rPr lang="en-US" altLang="ko-KR" sz="3000" dirty="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rPr>
                <a:t>to bring good </a:t>
              </a:r>
              <a:r>
                <a:rPr lang="en-US" altLang="ko-KR" sz="3000" dirty="0" smtClean="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rPr>
                <a:t>luck  to </a:t>
              </a:r>
              <a:r>
                <a:rPr lang="en-US" altLang="ko-KR" sz="3000" dirty="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rPr>
                <a:t>people. Let’s learn about the special things </a:t>
              </a:r>
              <a:r>
                <a:rPr lang="en-US" altLang="ko-KR" sz="3000" dirty="0" smtClean="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rPr>
                <a:t>ⓑ </a:t>
              </a:r>
              <a:r>
                <a:rPr lang="en-US" altLang="ko-KR" sz="3000" u="sng" dirty="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rPr>
                <a:t>that</a:t>
              </a:r>
              <a:r>
                <a:rPr lang="en-US" altLang="ko-KR" sz="3000" dirty="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rPr>
                <a:t> </a:t>
              </a:r>
              <a:r>
                <a:rPr lang="en-US" altLang="ko-KR" sz="3000" dirty="0" smtClean="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rPr>
                <a:t>bring people </a:t>
              </a:r>
              <a:r>
                <a:rPr lang="en-US" altLang="ko-KR" sz="3000" dirty="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rPr>
                <a:t>in different countries good luck</a:t>
              </a:r>
              <a:r>
                <a:rPr lang="en-US" altLang="ko-KR" sz="3000" dirty="0" smtClean="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rPr>
                <a:t>.</a:t>
              </a:r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0" y="4798"/>
              <a:ext cx="9144000" cy="836712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altLang="ko-KR" sz="2800" b="1" spc="50" dirty="0" smtClean="0">
                  <a:ln w="13500">
                    <a:solidFill>
                      <a:schemeClr val="accent1">
                        <a:shade val="2500"/>
                        <a:alpha val="6500"/>
                      </a:schemeClr>
                    </a:solidFill>
                    <a:prstDash val="solid"/>
                  </a:ln>
                  <a:solidFill>
                    <a:schemeClr val="accent1">
                      <a:tint val="3000"/>
                      <a:alpha val="95000"/>
                    </a:schemeClr>
                  </a:solidFill>
                  <a:effectLst>
                    <a:innerShdw blurRad="50900" dist="38500" dir="13500000">
                      <a:srgbClr val="000000">
                        <a:alpha val="60000"/>
                      </a:srgbClr>
                    </a:innerShdw>
                  </a:effectLst>
                  <a:latin typeface="+mj-lt"/>
                  <a:ea typeface="맑은 고딕" pitchFamily="50" charset="-127"/>
                </a:rPr>
                <a:t>Reading</a:t>
              </a:r>
              <a:endParaRPr lang="ko-KR" altLang="en-US" sz="2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  <a:ea typeface="맑은 고딕" pitchFamily="50" charset="-127"/>
              </a:endParaRPr>
            </a:p>
          </p:txBody>
        </p:sp>
      </p:grpSp>
      <p:cxnSp>
        <p:nvCxnSpPr>
          <p:cNvPr id="5" name="직선 연결선 4"/>
          <p:cNvCxnSpPr/>
          <p:nvPr/>
        </p:nvCxnSpPr>
        <p:spPr>
          <a:xfrm flipH="1">
            <a:off x="8999984" y="1333456"/>
            <a:ext cx="144016" cy="36004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 flipH="1">
            <a:off x="2977603" y="3097684"/>
            <a:ext cx="144016" cy="36004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직선 연결선 8"/>
          <p:cNvCxnSpPr/>
          <p:nvPr/>
        </p:nvCxnSpPr>
        <p:spPr>
          <a:xfrm flipH="1">
            <a:off x="8334920" y="2185008"/>
            <a:ext cx="144016" cy="36004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직선 연결선 10"/>
          <p:cNvCxnSpPr/>
          <p:nvPr/>
        </p:nvCxnSpPr>
        <p:spPr>
          <a:xfrm flipH="1">
            <a:off x="1134840" y="4020702"/>
            <a:ext cx="144016" cy="36004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직선 연결선 12"/>
          <p:cNvCxnSpPr/>
          <p:nvPr/>
        </p:nvCxnSpPr>
        <p:spPr>
          <a:xfrm flipH="1">
            <a:off x="8990903" y="3997491"/>
            <a:ext cx="144016" cy="36004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직선 연결선 13"/>
          <p:cNvCxnSpPr/>
          <p:nvPr/>
        </p:nvCxnSpPr>
        <p:spPr>
          <a:xfrm flipH="1">
            <a:off x="8448872" y="4906900"/>
            <a:ext cx="144016" cy="36004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14"/>
          <p:cNvCxnSpPr/>
          <p:nvPr/>
        </p:nvCxnSpPr>
        <p:spPr>
          <a:xfrm flipH="1">
            <a:off x="6597848" y="1289672"/>
            <a:ext cx="144016" cy="36004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직선 연결선 15"/>
          <p:cNvCxnSpPr/>
          <p:nvPr/>
        </p:nvCxnSpPr>
        <p:spPr>
          <a:xfrm>
            <a:off x="318353" y="1693496"/>
            <a:ext cx="3821599" cy="1239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" name="직선 연결선 18"/>
          <p:cNvCxnSpPr/>
          <p:nvPr/>
        </p:nvCxnSpPr>
        <p:spPr>
          <a:xfrm>
            <a:off x="3995936" y="2618908"/>
            <a:ext cx="4253647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198712" y="1731030"/>
            <a:ext cx="16483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현재완료</a:t>
            </a:r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(</a:t>
            </a:r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경험</a:t>
            </a:r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)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939087" y="2688324"/>
            <a:ext cx="43104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&lt;</a:t>
            </a:r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주어＋</a:t>
            </a:r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be</a:t>
            </a:r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동사＋</a:t>
            </a:r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p.p.(+ by</a:t>
            </a:r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＋목적격</a:t>
            </a:r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)&gt; </a:t>
            </a:r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수동태</a:t>
            </a:r>
            <a:endParaRPr lang="en-US" altLang="ko-KR" sz="1600" b="1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  <p:cxnSp>
        <p:nvCxnSpPr>
          <p:cNvPr id="28" name="직선 연결선 27"/>
          <p:cNvCxnSpPr/>
          <p:nvPr/>
        </p:nvCxnSpPr>
        <p:spPr>
          <a:xfrm>
            <a:off x="144016" y="3501008"/>
            <a:ext cx="288116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888454" y="3601756"/>
            <a:ext cx="29959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&lt;each</a:t>
            </a:r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＋단수명사</a:t>
            </a:r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&gt;</a:t>
            </a:r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는 단수 취급</a:t>
            </a:r>
            <a:endParaRPr lang="en-US" altLang="ko-KR" sz="1600" b="1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  <p:cxnSp>
        <p:nvCxnSpPr>
          <p:cNvPr id="35" name="직선 연결선 34"/>
          <p:cNvCxnSpPr/>
          <p:nvPr/>
        </p:nvCxnSpPr>
        <p:spPr>
          <a:xfrm>
            <a:off x="4711361" y="3529952"/>
            <a:ext cx="2956983" cy="9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78094" y="3601756"/>
            <a:ext cx="29959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‘</a:t>
            </a:r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행운을 </a:t>
            </a:r>
            <a:r>
              <a:rPr lang="ko-KR" altLang="en-US" sz="1600" b="1" dirty="0" err="1" smtClean="0">
                <a:solidFill>
                  <a:srgbClr val="0070C0"/>
                </a:solidFill>
                <a:ea typeface="HY강B" panose="02030600000101010101" pitchFamily="18" charset="-127"/>
              </a:rPr>
              <a:t>가져다주다</a:t>
            </a:r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’</a:t>
            </a:r>
          </a:p>
        </p:txBody>
      </p:sp>
      <p:cxnSp>
        <p:nvCxnSpPr>
          <p:cNvPr id="39" name="직선 연결선 38"/>
          <p:cNvCxnSpPr/>
          <p:nvPr/>
        </p:nvCxnSpPr>
        <p:spPr>
          <a:xfrm>
            <a:off x="1763688" y="4401411"/>
            <a:ext cx="183557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1527223" y="4522966"/>
            <a:ext cx="29007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&lt;</a:t>
            </a:r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주격 관계대명사＋</a:t>
            </a:r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be</a:t>
            </a:r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동사</a:t>
            </a:r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&gt;</a:t>
            </a:r>
          </a:p>
        </p:txBody>
      </p:sp>
      <p:cxnSp>
        <p:nvCxnSpPr>
          <p:cNvPr id="44" name="직선 연결선 43"/>
          <p:cNvCxnSpPr/>
          <p:nvPr/>
        </p:nvCxnSpPr>
        <p:spPr>
          <a:xfrm>
            <a:off x="6122759" y="4408622"/>
            <a:ext cx="2877225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6" name="직선 연결선 45"/>
          <p:cNvCxnSpPr/>
          <p:nvPr/>
        </p:nvCxnSpPr>
        <p:spPr>
          <a:xfrm>
            <a:off x="190323" y="5373216"/>
            <a:ext cx="1717381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094334" y="4560706"/>
            <a:ext cx="29007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→</a:t>
            </a:r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 </a:t>
            </a:r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bring people good luck</a:t>
            </a:r>
          </a:p>
        </p:txBody>
      </p:sp>
      <p:cxnSp>
        <p:nvCxnSpPr>
          <p:cNvPr id="49" name="직선 연결선 48"/>
          <p:cNvCxnSpPr/>
          <p:nvPr/>
        </p:nvCxnSpPr>
        <p:spPr>
          <a:xfrm>
            <a:off x="2205069" y="5373216"/>
            <a:ext cx="1734018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1810600" y="5445224"/>
            <a:ext cx="29007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&lt;Let’s</a:t>
            </a:r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＋동사원형</a:t>
            </a:r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&gt; ‘~</a:t>
            </a:r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하자</a:t>
            </a:r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’</a:t>
            </a:r>
            <a:endParaRPr lang="en-US" altLang="ko-KR" sz="1600" b="1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  <p:cxnSp>
        <p:nvCxnSpPr>
          <p:cNvPr id="51" name="직선 연결선 50"/>
          <p:cNvCxnSpPr/>
          <p:nvPr/>
        </p:nvCxnSpPr>
        <p:spPr>
          <a:xfrm>
            <a:off x="190323" y="6309320"/>
            <a:ext cx="637261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20836" y="6381328"/>
            <a:ext cx="21842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주격 관계대명사</a:t>
            </a:r>
            <a:endParaRPr lang="en-US" altLang="ko-KR" sz="1600" b="1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92658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34" grpId="0"/>
      <p:bldP spid="38" grpId="0"/>
      <p:bldP spid="41" grpId="0"/>
      <p:bldP spid="48" grpId="0"/>
      <p:bldP spid="50" grpId="0"/>
      <p:bldP spid="5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설명선 3(강조선) 1"/>
          <p:cNvSpPr/>
          <p:nvPr/>
        </p:nvSpPr>
        <p:spPr>
          <a:xfrm>
            <a:off x="0" y="841510"/>
            <a:ext cx="9144000" cy="6016490"/>
          </a:xfrm>
          <a:prstGeom prst="accentCallout3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Ins="180000" rtlCol="0" anchor="t">
            <a:noAutofit/>
          </a:bodyPr>
          <a:lstStyle/>
          <a:p>
            <a:pPr algn="just">
              <a:lnSpc>
                <a:spcPct val="200000"/>
              </a:lnSpc>
            </a:pP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3000" spc="-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Native </a:t>
            </a:r>
            <a:r>
              <a:rPr lang="en-US" altLang="ko-KR" sz="3000" spc="-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Americans put a </a:t>
            </a:r>
            <a:r>
              <a:rPr lang="en-US" altLang="ko-KR" sz="3000" spc="-100" dirty="0" err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dreamcatcher</a:t>
            </a:r>
            <a:r>
              <a:rPr lang="en-US" altLang="ko-KR" sz="3000" spc="-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3000" spc="-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3000" spc="-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above their beds. </a:t>
            </a:r>
            <a:r>
              <a:rPr lang="en-US" altLang="ko-KR" sz="3000" spc="-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It looks </a:t>
            </a:r>
            <a:r>
              <a:rPr lang="en-US" altLang="ko-KR" sz="3000" spc="-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like a tennis racket </a:t>
            </a:r>
            <a:r>
              <a:rPr lang="en-US" altLang="ko-KR" sz="3000" spc="-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3000" spc="-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ⓒ </a:t>
            </a:r>
            <a:r>
              <a:rPr lang="en-US" altLang="ko-KR" sz="3000" u="sng" spc="-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which</a:t>
            </a:r>
            <a:r>
              <a:rPr lang="en-US" altLang="ko-KR" sz="3000" spc="-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is decorated with </a:t>
            </a:r>
            <a:r>
              <a:rPr lang="en-US" altLang="ko-KR" sz="3000" spc="-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colorful feathers</a:t>
            </a:r>
            <a:r>
              <a:rPr lang="en-US" altLang="ko-KR" sz="3000" spc="-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 Native Americans believe </a:t>
            </a:r>
            <a:r>
              <a:rPr lang="en-US" altLang="ko-KR" sz="3000" spc="-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3000" spc="-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that a </a:t>
            </a:r>
            <a:r>
              <a:rPr lang="en-US" altLang="ko-KR" sz="3000" spc="-100" dirty="0" err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dreamcatcher</a:t>
            </a:r>
            <a:r>
              <a:rPr lang="en-US" altLang="ko-KR" sz="3000" spc="-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3000" spc="-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gives them  </a:t>
            </a:r>
            <a:r>
              <a:rPr lang="en-US" altLang="ko-KR" sz="3000" spc="-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sweet and peaceful dreams. They think </a:t>
            </a:r>
            <a:r>
              <a:rPr lang="en-US" altLang="ko-KR" sz="3000" spc="-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good </a:t>
            </a:r>
            <a:r>
              <a:rPr lang="en-US" altLang="ko-KR" sz="3000" spc="-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dreams </a:t>
            </a:r>
            <a:r>
              <a:rPr lang="en-US" altLang="ko-KR" sz="3000" spc="-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pass </a:t>
            </a:r>
            <a:r>
              <a:rPr lang="en-US" altLang="ko-KR" sz="3000" spc="-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through the net in </a:t>
            </a:r>
            <a:r>
              <a:rPr lang="en-US" altLang="ko-KR" sz="3000" spc="-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the </a:t>
            </a:r>
            <a:r>
              <a:rPr lang="en-US" altLang="ko-KR" sz="3000" spc="-100" dirty="0" err="1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dreamcatcher</a:t>
            </a:r>
            <a:r>
              <a:rPr lang="en-US" altLang="ko-KR" sz="3000" spc="-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endParaRPr lang="ko-KR" altLang="en-US" sz="3000" b="1" spc="-1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0" y="4798"/>
            <a:ext cx="9144000" cy="83671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  <a:ea typeface="맑은 고딕" pitchFamily="50" charset="-127"/>
              </a:rPr>
              <a:t>Reading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+mj-lt"/>
              <a:ea typeface="맑은 고딕" pitchFamily="50" charset="-127"/>
            </a:endParaRPr>
          </a:p>
        </p:txBody>
      </p:sp>
      <p:cxnSp>
        <p:nvCxnSpPr>
          <p:cNvPr id="4" name="직선 연결선 3"/>
          <p:cNvCxnSpPr/>
          <p:nvPr/>
        </p:nvCxnSpPr>
        <p:spPr>
          <a:xfrm flipH="1">
            <a:off x="6804248" y="1289672"/>
            <a:ext cx="144016" cy="36004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" name="직선 연결선 4"/>
          <p:cNvCxnSpPr/>
          <p:nvPr/>
        </p:nvCxnSpPr>
        <p:spPr>
          <a:xfrm flipH="1">
            <a:off x="6588224" y="2132856"/>
            <a:ext cx="144016" cy="36004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 flipH="1">
            <a:off x="7052797" y="4026457"/>
            <a:ext cx="144016" cy="36004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직선 연결선 7"/>
          <p:cNvCxnSpPr/>
          <p:nvPr/>
        </p:nvCxnSpPr>
        <p:spPr>
          <a:xfrm flipH="1">
            <a:off x="6660232" y="4875030"/>
            <a:ext cx="144016" cy="36004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직선 연결선 8"/>
          <p:cNvCxnSpPr/>
          <p:nvPr/>
        </p:nvCxnSpPr>
        <p:spPr>
          <a:xfrm>
            <a:off x="1763688" y="2581767"/>
            <a:ext cx="158417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314711" y="2647994"/>
            <a:ext cx="26167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‘~</a:t>
            </a:r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처럼 생기다</a:t>
            </a:r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〔</a:t>
            </a:r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보이다</a:t>
            </a:r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〕’</a:t>
            </a:r>
          </a:p>
        </p:txBody>
      </p:sp>
      <p:cxnSp>
        <p:nvCxnSpPr>
          <p:cNvPr id="13" name="직선 연결선 12"/>
          <p:cNvCxnSpPr/>
          <p:nvPr/>
        </p:nvCxnSpPr>
        <p:spPr>
          <a:xfrm>
            <a:off x="7524328" y="2597546"/>
            <a:ext cx="89837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228160" y="2630950"/>
            <a:ext cx="18722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주격 관계대명사</a:t>
            </a:r>
            <a:endParaRPr lang="en-US" altLang="ko-KR" sz="1600" b="1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/>
        </p:nvCxnSpPr>
        <p:spPr>
          <a:xfrm>
            <a:off x="1553456" y="4475716"/>
            <a:ext cx="72008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553456" y="4509120"/>
            <a:ext cx="9303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접</a:t>
            </a:r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속</a:t>
            </a:r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사</a:t>
            </a:r>
            <a:endParaRPr lang="en-US" altLang="ko-KR" sz="1600" b="1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  <p:cxnSp>
        <p:nvCxnSpPr>
          <p:cNvPr id="21" name="직선 연결선 20"/>
          <p:cNvCxnSpPr/>
          <p:nvPr/>
        </p:nvCxnSpPr>
        <p:spPr>
          <a:xfrm flipH="1">
            <a:off x="1331640" y="4029775"/>
            <a:ext cx="144016" cy="36004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3" name="직선 연결선 22"/>
          <p:cNvCxnSpPr/>
          <p:nvPr/>
        </p:nvCxnSpPr>
        <p:spPr>
          <a:xfrm>
            <a:off x="5148064" y="4475716"/>
            <a:ext cx="387709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5" name="직선 연결선 24"/>
          <p:cNvCxnSpPr/>
          <p:nvPr/>
        </p:nvCxnSpPr>
        <p:spPr>
          <a:xfrm flipV="1">
            <a:off x="189177" y="5344837"/>
            <a:ext cx="2942663" cy="4128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860032" y="4509120"/>
            <a:ext cx="4320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&lt;4</a:t>
            </a:r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형식 동사 </a:t>
            </a:r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give</a:t>
            </a:r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＋간접목적어＋직접목적어</a:t>
            </a:r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&gt;</a:t>
            </a:r>
          </a:p>
        </p:txBody>
      </p:sp>
      <p:grpSp>
        <p:nvGrpSpPr>
          <p:cNvPr id="42" name="그룹 41"/>
          <p:cNvGrpSpPr/>
          <p:nvPr/>
        </p:nvGrpSpPr>
        <p:grpSpPr>
          <a:xfrm>
            <a:off x="6516216" y="5247471"/>
            <a:ext cx="333080" cy="194732"/>
            <a:chOff x="6255144" y="5538524"/>
            <a:chExt cx="333080" cy="194732"/>
          </a:xfrm>
        </p:grpSpPr>
        <p:cxnSp>
          <p:nvCxnSpPr>
            <p:cNvPr id="36" name="직선 연결선 35"/>
            <p:cNvCxnSpPr/>
            <p:nvPr/>
          </p:nvCxnSpPr>
          <p:spPr>
            <a:xfrm>
              <a:off x="6407544" y="5538524"/>
              <a:ext cx="180680" cy="194732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7" name="직선 연결선 36"/>
            <p:cNvCxnSpPr/>
            <p:nvPr/>
          </p:nvCxnSpPr>
          <p:spPr>
            <a:xfrm flipH="1">
              <a:off x="6255144" y="5538524"/>
              <a:ext cx="152400" cy="194732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43" name="TextBox 42"/>
          <p:cNvSpPr txBox="1"/>
          <p:nvPr/>
        </p:nvSpPr>
        <p:spPr>
          <a:xfrm>
            <a:off x="5717480" y="5525120"/>
            <a:ext cx="20713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접속사 </a:t>
            </a:r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(that) </a:t>
            </a:r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생략</a:t>
            </a:r>
            <a:endParaRPr lang="en-US" altLang="ko-KR" sz="1600" b="1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  <p:cxnSp>
        <p:nvCxnSpPr>
          <p:cNvPr id="44" name="직선 연결선 43"/>
          <p:cNvCxnSpPr/>
          <p:nvPr/>
        </p:nvCxnSpPr>
        <p:spPr>
          <a:xfrm>
            <a:off x="187240" y="6309320"/>
            <a:ext cx="128841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11890" y="6383282"/>
            <a:ext cx="20713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‘~</a:t>
            </a:r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을 </a:t>
            </a:r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통과하다</a:t>
            </a:r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’</a:t>
            </a:r>
            <a:endParaRPr lang="en-US" altLang="ko-KR" sz="1600" b="1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  <p:cxnSp>
        <p:nvCxnSpPr>
          <p:cNvPr id="30" name="직선 연결선 29"/>
          <p:cNvCxnSpPr/>
          <p:nvPr/>
        </p:nvCxnSpPr>
        <p:spPr>
          <a:xfrm>
            <a:off x="8316416" y="5365480"/>
            <a:ext cx="76082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3941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7" grpId="0"/>
      <p:bldP spid="27" grpId="0"/>
      <p:bldP spid="43" grpId="0"/>
      <p:bldP spid="4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설명선 3(강조선) 1"/>
          <p:cNvSpPr/>
          <p:nvPr/>
        </p:nvSpPr>
        <p:spPr>
          <a:xfrm>
            <a:off x="-3100" y="841510"/>
            <a:ext cx="9144000" cy="6016490"/>
          </a:xfrm>
          <a:prstGeom prst="accent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100000"/>
              <a:gd name="adj6" fmla="val -16667"/>
              <a:gd name="adj7" fmla="val 107264"/>
              <a:gd name="adj8" fmla="val -8055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Ins="180000" rtlCol="0" anchor="t">
            <a:noAutofit/>
          </a:bodyPr>
          <a:lstStyle/>
          <a:p>
            <a:pPr algn="just">
              <a:lnSpc>
                <a:spcPct val="200000"/>
              </a:lnSpc>
            </a:pP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Then  good dreams slide down the feathers  to the sleepers. Bad dreams,  however,  are caught in the net  during the night  and disappear  as the sun rises.</a:t>
            </a:r>
            <a:endParaRPr lang="ko-KR" altLang="en-US" sz="3000" b="1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0" y="4798"/>
            <a:ext cx="9144000" cy="83671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  <a:ea typeface="맑은 고딕" pitchFamily="50" charset="-127"/>
              </a:rPr>
              <a:t>Reading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+mj-lt"/>
              <a:ea typeface="맑은 고딕" pitchFamily="50" charset="-127"/>
            </a:endParaRPr>
          </a:p>
        </p:txBody>
      </p:sp>
      <p:cxnSp>
        <p:nvCxnSpPr>
          <p:cNvPr id="4" name="직선 연결선 3"/>
          <p:cNvCxnSpPr/>
          <p:nvPr/>
        </p:nvCxnSpPr>
        <p:spPr>
          <a:xfrm flipH="1">
            <a:off x="8288932" y="1289672"/>
            <a:ext cx="144016" cy="36004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" name="직선 연결선 4"/>
          <p:cNvCxnSpPr/>
          <p:nvPr/>
        </p:nvCxnSpPr>
        <p:spPr>
          <a:xfrm flipH="1">
            <a:off x="1115616" y="1289672"/>
            <a:ext cx="144016" cy="36004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직선 연결선 8"/>
          <p:cNvCxnSpPr/>
          <p:nvPr/>
        </p:nvCxnSpPr>
        <p:spPr>
          <a:xfrm flipH="1">
            <a:off x="4716016" y="2142592"/>
            <a:ext cx="144016" cy="36004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/>
        </p:nvCxnSpPr>
        <p:spPr>
          <a:xfrm flipH="1">
            <a:off x="6516216" y="2142592"/>
            <a:ext cx="144016" cy="36004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직선 연결선 10"/>
          <p:cNvCxnSpPr/>
          <p:nvPr/>
        </p:nvCxnSpPr>
        <p:spPr>
          <a:xfrm flipH="1">
            <a:off x="7668344" y="3140968"/>
            <a:ext cx="144016" cy="36004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14"/>
          <p:cNvCxnSpPr/>
          <p:nvPr/>
        </p:nvCxnSpPr>
        <p:spPr>
          <a:xfrm>
            <a:off x="3995936" y="1649712"/>
            <a:ext cx="1872208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707904" y="1696804"/>
            <a:ext cx="26167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‘~</a:t>
            </a:r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을 미끄러져 </a:t>
            </a:r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가다</a:t>
            </a:r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’</a:t>
            </a:r>
            <a:endParaRPr lang="en-US" altLang="ko-KR" sz="1600" b="1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  <p:cxnSp>
        <p:nvCxnSpPr>
          <p:cNvPr id="17" name="직선 연결선 16"/>
          <p:cNvCxnSpPr/>
          <p:nvPr/>
        </p:nvCxnSpPr>
        <p:spPr>
          <a:xfrm>
            <a:off x="4860032" y="2589820"/>
            <a:ext cx="146460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957386" y="2636912"/>
            <a:ext cx="12363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‘</a:t>
            </a:r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하지만</a:t>
            </a:r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’</a:t>
            </a:r>
            <a:endParaRPr lang="en-US" altLang="ko-KR" sz="1600" b="1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  <p:cxnSp>
        <p:nvCxnSpPr>
          <p:cNvPr id="21" name="직선 연결선 20"/>
          <p:cNvCxnSpPr/>
          <p:nvPr/>
        </p:nvCxnSpPr>
        <p:spPr>
          <a:xfrm>
            <a:off x="1666334" y="3505875"/>
            <a:ext cx="146460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763688" y="3552967"/>
            <a:ext cx="12363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‘~ </a:t>
            </a:r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동안</a:t>
            </a:r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’</a:t>
            </a:r>
            <a:endParaRPr lang="en-US" altLang="ko-KR" sz="1600" b="1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  <p:cxnSp>
        <p:nvCxnSpPr>
          <p:cNvPr id="23" name="직선 연결선 22"/>
          <p:cNvCxnSpPr/>
          <p:nvPr/>
        </p:nvCxnSpPr>
        <p:spPr>
          <a:xfrm flipH="1">
            <a:off x="1594326" y="3052398"/>
            <a:ext cx="144016" cy="36004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4" name="직선 연결선 23"/>
          <p:cNvCxnSpPr/>
          <p:nvPr/>
        </p:nvCxnSpPr>
        <p:spPr>
          <a:xfrm flipH="1">
            <a:off x="4872253" y="3114353"/>
            <a:ext cx="144016" cy="36004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5" name="직선 연결선 24"/>
          <p:cNvCxnSpPr/>
          <p:nvPr/>
        </p:nvCxnSpPr>
        <p:spPr>
          <a:xfrm>
            <a:off x="7785945" y="3505875"/>
            <a:ext cx="574995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012160" y="3552967"/>
            <a:ext cx="2880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시간</a:t>
            </a:r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〔</a:t>
            </a:r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때</a:t>
            </a:r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〕</a:t>
            </a:r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의 접속사</a:t>
            </a:r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(~</a:t>
            </a:r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할 때</a:t>
            </a:r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70847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  <p:bldP spid="22" grpId="0"/>
      <p:bldP spid="2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328498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 </a:t>
            </a:r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2" name="직사각형 1"/>
          <p:cNvSpPr/>
          <p:nvPr/>
        </p:nvSpPr>
        <p:spPr>
          <a:xfrm>
            <a:off x="0" y="836712"/>
            <a:ext cx="9144000" cy="60212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Ins="180000" rtlCol="0" anchor="t"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altLang="ko-KR" sz="3000" kern="8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3000" kern="800" dirty="0" err="1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Nuri</a:t>
            </a:r>
            <a:r>
              <a:rPr lang="en-US" altLang="ko-KR" sz="3000" kern="8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3000" kern="8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Middle School had a Club Festival Day. Every school </a:t>
            </a:r>
            <a:r>
              <a:rPr lang="en-US" altLang="ko-KR" sz="3000" kern="8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club took </a:t>
            </a:r>
            <a:r>
              <a:rPr lang="en-US" altLang="ko-KR" sz="3000" kern="8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part in the event and club members showed </a:t>
            </a:r>
            <a:r>
              <a:rPr lang="en-US" altLang="ko-KR" sz="3000" b="1" kern="8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what</a:t>
            </a:r>
            <a:r>
              <a:rPr lang="en-US" altLang="ko-KR" sz="3000" kern="8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their club </a:t>
            </a:r>
            <a:r>
              <a:rPr lang="en-US" altLang="ko-KR" sz="3000" kern="8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does to </a:t>
            </a:r>
            <a:r>
              <a:rPr lang="en-US" altLang="ko-KR" sz="3000" kern="8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the school. </a:t>
            </a:r>
            <a:r>
              <a:rPr lang="en-US" altLang="ko-KR" sz="3000" kern="8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Reporters </a:t>
            </a:r>
            <a:r>
              <a:rPr lang="en-US" altLang="ko-KR" sz="3000" kern="8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from the </a:t>
            </a:r>
            <a:r>
              <a:rPr lang="en-US" altLang="ko-KR" sz="3000" kern="800" dirty="0" err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Nuri</a:t>
            </a:r>
            <a:r>
              <a:rPr lang="en-US" altLang="ko-KR" sz="3000" kern="8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Times, the school </a:t>
            </a:r>
            <a:r>
              <a:rPr lang="en-US" altLang="ko-KR" sz="3000" kern="8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English newspaper</a:t>
            </a:r>
            <a:r>
              <a:rPr lang="en-US" altLang="ko-KR" sz="3000" kern="8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 met the members of the three most popular clubs </a:t>
            </a:r>
            <a:r>
              <a:rPr lang="en-US" altLang="ko-KR" sz="3000" kern="8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and talked </a:t>
            </a:r>
            <a:r>
              <a:rPr lang="en-US" altLang="ko-KR" sz="3000" kern="8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with them about </a:t>
            </a:r>
            <a:r>
              <a:rPr lang="en-US" altLang="ko-KR" sz="3000" b="1" kern="8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how</a:t>
            </a:r>
            <a:r>
              <a:rPr lang="en-US" altLang="ko-KR" sz="3000" kern="8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they had prepared for the festival.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  <a:ea typeface="HY강B" pitchFamily="18" charset="-127"/>
              </a:rPr>
              <a:t>Reading Step</a:t>
            </a:r>
            <a:r>
              <a:rPr lang="ko-KR" altLang="en-US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  <a:ea typeface="HY강B" pitchFamily="18" charset="-127"/>
              </a:rPr>
              <a:t> </a:t>
            </a:r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  <a:ea typeface="HY강B" pitchFamily="18" charset="-127"/>
              </a:rPr>
              <a:t>1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+mj-lt"/>
              <a:ea typeface="HY강B" pitchFamily="18" charset="-127"/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167291" y="2229780"/>
            <a:ext cx="2244469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11307" y="2229780"/>
            <a:ext cx="21004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&lt;every</a:t>
            </a:r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＋단수명사</a:t>
            </a:r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&gt;</a:t>
            </a:r>
          </a:p>
        </p:txBody>
      </p:sp>
      <p:cxnSp>
        <p:nvCxnSpPr>
          <p:cNvPr id="9" name="직선 연결선 8"/>
          <p:cNvCxnSpPr/>
          <p:nvPr/>
        </p:nvCxnSpPr>
        <p:spPr>
          <a:xfrm>
            <a:off x="3563888" y="2818656"/>
            <a:ext cx="93610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053721" y="2814310"/>
            <a:ext cx="21004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= things </a:t>
            </a:r>
            <a:r>
              <a:rPr lang="en-US" altLang="ko-KR" sz="1600" b="1" dirty="0" err="1">
                <a:solidFill>
                  <a:srgbClr val="0070C0"/>
                </a:solidFill>
                <a:ea typeface="HY강B" panose="02030600000101010101" pitchFamily="18" charset="-127"/>
              </a:rPr>
              <a:t>which〔that</a:t>
            </a:r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〕</a:t>
            </a:r>
          </a:p>
        </p:txBody>
      </p:sp>
      <p:cxnSp>
        <p:nvCxnSpPr>
          <p:cNvPr id="13" name="직선 연결선 12"/>
          <p:cNvCxnSpPr/>
          <p:nvPr/>
        </p:nvCxnSpPr>
        <p:spPr>
          <a:xfrm>
            <a:off x="1547664" y="3549836"/>
            <a:ext cx="1845018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588224" y="3587362"/>
            <a:ext cx="8314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동격</a:t>
            </a:r>
            <a:endParaRPr lang="en-US" altLang="ko-KR" sz="1600" b="1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/>
        </p:nvCxnSpPr>
        <p:spPr>
          <a:xfrm>
            <a:off x="4348212" y="3597724"/>
            <a:ext cx="2520280" cy="616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직선 연결선 17"/>
          <p:cNvCxnSpPr/>
          <p:nvPr/>
        </p:nvCxnSpPr>
        <p:spPr>
          <a:xfrm>
            <a:off x="7164288" y="3597724"/>
            <a:ext cx="18002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" name="직선 연결선 19"/>
          <p:cNvCxnSpPr/>
          <p:nvPr/>
        </p:nvCxnSpPr>
        <p:spPr>
          <a:xfrm>
            <a:off x="167291" y="4293096"/>
            <a:ext cx="3144569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4" name="꺾인 연결선 23"/>
          <p:cNvCxnSpPr/>
          <p:nvPr/>
        </p:nvCxnSpPr>
        <p:spPr>
          <a:xfrm>
            <a:off x="5436096" y="3597724"/>
            <a:ext cx="648072" cy="193040"/>
          </a:xfrm>
          <a:prstGeom prst="bentConnector3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7" name="꺾인 연결선 26"/>
          <p:cNvCxnSpPr/>
          <p:nvPr/>
        </p:nvCxnSpPr>
        <p:spPr>
          <a:xfrm flipH="1">
            <a:off x="7740352" y="3591188"/>
            <a:ext cx="648072" cy="193040"/>
          </a:xfrm>
          <a:prstGeom prst="bentConnector3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123727" y="3575767"/>
            <a:ext cx="6480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주어</a:t>
            </a:r>
            <a:endParaRPr lang="en-US" altLang="ko-KR" sz="1600" b="1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  <p:cxnSp>
        <p:nvCxnSpPr>
          <p:cNvPr id="31" name="직선 연결선 30"/>
          <p:cNvCxnSpPr/>
          <p:nvPr/>
        </p:nvCxnSpPr>
        <p:spPr>
          <a:xfrm>
            <a:off x="3671900" y="4295286"/>
            <a:ext cx="67631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671900" y="4295286"/>
            <a:ext cx="8280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동사 </a:t>
            </a:r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1</a:t>
            </a:r>
            <a:endParaRPr lang="en-US" altLang="ko-KR" sz="1600" b="1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  <p:cxnSp>
        <p:nvCxnSpPr>
          <p:cNvPr id="34" name="직선 연결선 33"/>
          <p:cNvCxnSpPr/>
          <p:nvPr/>
        </p:nvCxnSpPr>
        <p:spPr>
          <a:xfrm>
            <a:off x="4740128" y="4869160"/>
            <a:ext cx="86822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740128" y="4869160"/>
            <a:ext cx="8280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동사 </a:t>
            </a:r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2</a:t>
            </a:r>
          </a:p>
        </p:txBody>
      </p:sp>
      <p:cxnSp>
        <p:nvCxnSpPr>
          <p:cNvPr id="37" name="직선 연결선 36"/>
          <p:cNvCxnSpPr/>
          <p:nvPr/>
        </p:nvCxnSpPr>
        <p:spPr>
          <a:xfrm>
            <a:off x="210197" y="5627866"/>
            <a:ext cx="689395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10197" y="5661248"/>
            <a:ext cx="49640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관계부사 </a:t>
            </a:r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how</a:t>
            </a:r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는 </a:t>
            </a:r>
            <a:r>
              <a:rPr lang="ko-KR" altLang="en-US" sz="1600" b="1" dirty="0" err="1">
                <a:solidFill>
                  <a:srgbClr val="0070C0"/>
                </a:solidFill>
                <a:ea typeface="HY강B" panose="02030600000101010101" pitchFamily="18" charset="-127"/>
              </a:rPr>
              <a:t>선행사</a:t>
            </a:r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 </a:t>
            </a:r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the way</a:t>
            </a:r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와 함께 쓸 수 없음</a:t>
            </a:r>
            <a:endParaRPr lang="en-US" altLang="ko-KR" sz="1600" b="1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4493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4" grpId="0"/>
      <p:bldP spid="30" grpId="0"/>
      <p:bldP spid="32" grpId="0"/>
      <p:bldP spid="35" grpId="0"/>
      <p:bldP spid="3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375530" y="404664"/>
            <a:ext cx="8424936" cy="4392488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tabLst>
                <a:tab pos="1528763" algn="l"/>
              </a:tabLst>
            </a:pPr>
            <a:r>
              <a:rPr lang="en-US" altLang="ko-KR" sz="2800" b="1" dirty="0" smtClean="0">
                <a:solidFill>
                  <a:srgbClr val="92D050"/>
                </a:solidFill>
                <a:latin typeface="맑은 고딕" pitchFamily="50" charset="-127"/>
                <a:ea typeface="맑은 고딕" pitchFamily="50" charset="-127"/>
              </a:rPr>
              <a:t>Grammar</a:t>
            </a:r>
            <a:r>
              <a:rPr lang="ko-KR" altLang="en-US" sz="2800" b="1" dirty="0" smtClean="0">
                <a:solidFill>
                  <a:srgbClr val="92D050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3100" b="1" dirty="0" smtClean="0">
                <a:solidFill>
                  <a:srgbClr val="92D050"/>
                </a:solidFill>
                <a:latin typeface="맑은 고딕" pitchFamily="50" charset="-127"/>
                <a:ea typeface="맑은 고딕" pitchFamily="50" charset="-127"/>
              </a:rPr>
              <a:t>1. </a:t>
            </a:r>
            <a:r>
              <a:rPr lang="ko-KR" altLang="en-US" sz="2800" b="1" spc="-1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관계대명사</a:t>
            </a:r>
            <a:r>
              <a:rPr lang="en-US" altLang="ko-KR" sz="2400" spc="-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	</a:t>
            </a:r>
            <a:r>
              <a:rPr lang="en-US" altLang="ko-KR" sz="2400" b="1" spc="-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	</a:t>
            </a:r>
            <a:r>
              <a:rPr lang="en-US" altLang="ko-KR" sz="2400" b="1" spc="-1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  </a:t>
            </a:r>
          </a:p>
          <a:p>
            <a:pPr algn="just">
              <a:tabLst>
                <a:tab pos="1528763" algn="l"/>
              </a:tabLst>
            </a:pPr>
            <a:r>
              <a:rPr lang="en-US" altLang="ko-KR" sz="2400" b="1" spc="-1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8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		A </a:t>
            </a:r>
            <a:r>
              <a:rPr lang="ko-KR" altLang="en-US" sz="28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관계대명사의 </a:t>
            </a:r>
            <a:r>
              <a:rPr lang="ko-KR" altLang="en-US" sz="28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종류</a:t>
            </a:r>
            <a:endParaRPr lang="en-US" altLang="ko-KR" sz="28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just">
              <a:tabLst>
                <a:tab pos="1528763" algn="l"/>
              </a:tabLst>
            </a:pPr>
            <a:r>
              <a:rPr lang="en-US" altLang="ko-KR" sz="28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		B </a:t>
            </a:r>
            <a:r>
              <a:rPr lang="ko-KR" altLang="en-US" sz="28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관계대명사의 </a:t>
            </a:r>
            <a:r>
              <a:rPr lang="ko-KR" altLang="en-US" sz="28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용</a:t>
            </a:r>
            <a:r>
              <a:rPr lang="ko-KR" altLang="en-US" sz="28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법</a:t>
            </a:r>
            <a:endParaRPr lang="en-US" altLang="ko-KR" sz="28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just">
              <a:tabLst>
                <a:tab pos="1528763" algn="l"/>
              </a:tabLst>
            </a:pPr>
            <a:r>
              <a:rPr lang="en-US" altLang="ko-KR" sz="28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		</a:t>
            </a:r>
            <a:r>
              <a:rPr lang="en-US" altLang="ko-KR" sz="28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C </a:t>
            </a:r>
            <a:r>
              <a:rPr lang="ko-KR" altLang="en-US" sz="28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관계대명사의 </a:t>
            </a:r>
            <a:r>
              <a:rPr lang="ko-KR" altLang="en-US" sz="28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생</a:t>
            </a:r>
            <a:r>
              <a:rPr lang="ko-KR" altLang="en-US" sz="28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략</a:t>
            </a:r>
            <a:endParaRPr lang="en-US" altLang="ko-KR" sz="28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just">
              <a:tabLst>
                <a:tab pos="1528763" algn="l"/>
              </a:tabLst>
            </a:pPr>
            <a:endParaRPr lang="en-US" altLang="ko-KR" sz="2800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just">
              <a:tabLst>
                <a:tab pos="1528763" algn="l"/>
              </a:tabLst>
            </a:pPr>
            <a:r>
              <a:rPr lang="en-US" altLang="ko-KR" sz="2800" dirty="0" smtClean="0">
                <a:solidFill>
                  <a:srgbClr val="92D050"/>
                </a:solidFill>
                <a:latin typeface="맑은 고딕" pitchFamily="50" charset="-127"/>
                <a:ea typeface="맑은 고딕" pitchFamily="50" charset="-127"/>
              </a:rPr>
              <a:t>	</a:t>
            </a:r>
            <a:r>
              <a:rPr lang="en-US" altLang="ko-KR" sz="2800" b="1" dirty="0" smtClean="0">
                <a:solidFill>
                  <a:srgbClr val="92D050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3100" b="1" dirty="0" smtClean="0">
                <a:solidFill>
                  <a:srgbClr val="92D050"/>
                </a:solidFill>
                <a:latin typeface="맑은 고딕" pitchFamily="50" charset="-127"/>
                <a:ea typeface="맑은 고딕" pitchFamily="50" charset="-127"/>
              </a:rPr>
              <a:t>2.</a:t>
            </a:r>
            <a:r>
              <a:rPr lang="en-US" altLang="ko-KR" sz="3100" dirty="0" smtClean="0">
                <a:solidFill>
                  <a:srgbClr val="92D050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28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관계부사 </a:t>
            </a:r>
            <a:r>
              <a:rPr lang="en-US" altLang="ko-KR" sz="28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/ </a:t>
            </a:r>
            <a:r>
              <a:rPr lang="ko-KR" altLang="en-US" sz="28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복합관계사</a:t>
            </a:r>
            <a:endParaRPr lang="en-US" altLang="ko-KR" sz="2800" spc="-15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just">
              <a:tabLst>
                <a:tab pos="1528763" algn="l"/>
              </a:tabLst>
            </a:pPr>
            <a:r>
              <a:rPr lang="en-US" altLang="ko-KR" sz="28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		</a:t>
            </a:r>
            <a:r>
              <a:rPr lang="en-US" altLang="ko-KR" sz="28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D </a:t>
            </a:r>
            <a:r>
              <a:rPr lang="ko-KR" altLang="en-US" sz="28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관계부사</a:t>
            </a:r>
            <a:endParaRPr lang="en-US" altLang="ko-KR" sz="28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just">
              <a:tabLst>
                <a:tab pos="1528763" algn="l"/>
              </a:tabLst>
            </a:pPr>
            <a:r>
              <a:rPr lang="en-US" altLang="ko-KR" sz="28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		E</a:t>
            </a:r>
            <a:r>
              <a:rPr lang="en-US" altLang="ko-KR" sz="28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28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복합관계사</a:t>
            </a:r>
            <a:endParaRPr lang="en-US" altLang="ko-KR" sz="28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375530" y="5085184"/>
            <a:ext cx="8424936" cy="153448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dirty="0" smtClean="0">
                <a:solidFill>
                  <a:srgbClr val="92D050"/>
                </a:solidFill>
                <a:latin typeface="맑은 고딕" pitchFamily="50" charset="-127"/>
                <a:ea typeface="맑은 고딕" pitchFamily="50" charset="-127"/>
              </a:rPr>
              <a:t>Expression 1. </a:t>
            </a:r>
            <a:r>
              <a:rPr lang="ko-KR" altLang="en-US" sz="28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강조하기</a:t>
            </a:r>
            <a:endParaRPr lang="en-US" altLang="ko-KR" sz="2800" b="1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2800" b="1" dirty="0" smtClean="0">
                <a:solidFill>
                  <a:srgbClr val="FF0066"/>
                </a:solidFill>
                <a:latin typeface="맑은 고딕" pitchFamily="50" charset="-127"/>
                <a:ea typeface="맑은 고딕" pitchFamily="50" charset="-127"/>
              </a:rPr>
              <a:t>               </a:t>
            </a:r>
            <a:r>
              <a:rPr lang="en-US" altLang="ko-KR" sz="2800" b="1" dirty="0" smtClean="0">
                <a:solidFill>
                  <a:srgbClr val="92D050"/>
                </a:solidFill>
                <a:latin typeface="맑은 고딕" pitchFamily="50" charset="-127"/>
                <a:ea typeface="맑은 고딕" pitchFamily="50" charset="-127"/>
              </a:rPr>
              <a:t>2. </a:t>
            </a:r>
            <a:r>
              <a:rPr lang="ko-KR" altLang="en-US" sz="28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허락 </a:t>
            </a:r>
            <a:r>
              <a:rPr lang="ko-KR" altLang="en-US" sz="28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요청하기</a:t>
            </a:r>
          </a:p>
        </p:txBody>
      </p:sp>
    </p:spTree>
    <p:extLst>
      <p:ext uri="{BB962C8B-B14F-4D97-AF65-F5344CB8AC3E}">
        <p14:creationId xmlns:p14="http://schemas.microsoft.com/office/powerpoint/2010/main" val="367294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836712"/>
            <a:ext cx="9144000" cy="60212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Ins="180000" rtlCol="0" anchor="t">
            <a:noAutofit/>
          </a:bodyPr>
          <a:lstStyle/>
          <a:p>
            <a:pPr algn="just">
              <a:lnSpc>
                <a:spcPct val="200000"/>
              </a:lnSpc>
            </a:pPr>
            <a:r>
              <a:rPr lang="en-US" altLang="ko-KR" sz="3000" kern="8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If </a:t>
            </a:r>
            <a:r>
              <a:rPr lang="en-US" altLang="ko-KR" sz="3000" kern="8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you can’t sing or play an instrument, does that mean you </a:t>
            </a:r>
            <a:r>
              <a:rPr lang="en-US" altLang="ko-KR" sz="3000" kern="8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can’t work </a:t>
            </a:r>
            <a:r>
              <a:rPr lang="en-US" altLang="ko-KR" sz="3000" kern="8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in a job to do with music? Not at all! If you are good at </a:t>
            </a:r>
            <a:r>
              <a:rPr lang="en-US" altLang="ko-KR" sz="3000" kern="8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picking perfect </a:t>
            </a:r>
            <a:r>
              <a:rPr lang="en-US" altLang="ko-KR" sz="3000" kern="8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songs for every occasion, you might consider being a </a:t>
            </a:r>
            <a:r>
              <a:rPr lang="en-US" altLang="ko-KR" sz="3000" kern="8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music manager</a:t>
            </a:r>
            <a:r>
              <a:rPr lang="en-US" altLang="ko-KR" sz="3000" kern="8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 Music managers choose songs for special places </a:t>
            </a:r>
            <a:r>
              <a:rPr lang="en-US" altLang="ko-KR" sz="3000" kern="8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or television </a:t>
            </a:r>
            <a:r>
              <a:rPr lang="en-US" altLang="ko-KR" sz="3000" kern="8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programs. 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  <a:ea typeface="HY강B" pitchFamily="18" charset="-127"/>
              </a:rPr>
              <a:t>Reading Step</a:t>
            </a:r>
            <a:r>
              <a:rPr lang="ko-KR" altLang="en-US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  <a:ea typeface="HY강B" pitchFamily="18" charset="-127"/>
              </a:rPr>
              <a:t> </a:t>
            </a:r>
            <a:r>
              <a:rPr lang="en-US" altLang="ko-KR" sz="2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  <a:ea typeface="HY강B" pitchFamily="18" charset="-127"/>
              </a:rPr>
              <a:t>2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+mj-lt"/>
              <a:ea typeface="HY강B" pitchFamily="18" charset="-127"/>
            </a:endParaRPr>
          </a:p>
        </p:txBody>
      </p:sp>
      <p:grpSp>
        <p:nvGrpSpPr>
          <p:cNvPr id="29" name="그룹 28"/>
          <p:cNvGrpSpPr/>
          <p:nvPr/>
        </p:nvGrpSpPr>
        <p:grpSpPr>
          <a:xfrm>
            <a:off x="1077216" y="2420888"/>
            <a:ext cx="333080" cy="194732"/>
            <a:chOff x="6255144" y="5538524"/>
            <a:chExt cx="333080" cy="194732"/>
          </a:xfrm>
        </p:grpSpPr>
        <p:cxnSp>
          <p:nvCxnSpPr>
            <p:cNvPr id="33" name="직선 연결선 32"/>
            <p:cNvCxnSpPr/>
            <p:nvPr/>
          </p:nvCxnSpPr>
          <p:spPr>
            <a:xfrm>
              <a:off x="6407544" y="5538524"/>
              <a:ext cx="180680" cy="194732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6" name="직선 연결선 35"/>
            <p:cNvCxnSpPr/>
            <p:nvPr/>
          </p:nvCxnSpPr>
          <p:spPr>
            <a:xfrm flipH="1">
              <a:off x="6255144" y="5538524"/>
              <a:ext cx="152400" cy="194732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39" name="TextBox 38"/>
          <p:cNvSpPr txBox="1"/>
          <p:nvPr/>
        </p:nvSpPr>
        <p:spPr>
          <a:xfrm>
            <a:off x="539552" y="2672860"/>
            <a:ext cx="20713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접속사 </a:t>
            </a:r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(that) </a:t>
            </a:r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생략</a:t>
            </a:r>
            <a:endParaRPr lang="en-US" altLang="ko-KR" sz="1600" b="1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  <p:cxnSp>
        <p:nvCxnSpPr>
          <p:cNvPr id="40" name="직선 연결선 39"/>
          <p:cNvCxnSpPr/>
          <p:nvPr/>
        </p:nvCxnSpPr>
        <p:spPr>
          <a:xfrm>
            <a:off x="4644008" y="2636912"/>
            <a:ext cx="984867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2" name="직선 연결선 41"/>
          <p:cNvCxnSpPr/>
          <p:nvPr/>
        </p:nvCxnSpPr>
        <p:spPr>
          <a:xfrm>
            <a:off x="5903610" y="2656892"/>
            <a:ext cx="1741489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pSp>
        <p:nvGrpSpPr>
          <p:cNvPr id="70" name="그룹 69"/>
          <p:cNvGrpSpPr/>
          <p:nvPr/>
        </p:nvGrpSpPr>
        <p:grpSpPr>
          <a:xfrm>
            <a:off x="5268835" y="2656892"/>
            <a:ext cx="1080120" cy="196524"/>
            <a:chOff x="5148064" y="2249760"/>
            <a:chExt cx="1619642" cy="318574"/>
          </a:xfrm>
        </p:grpSpPr>
        <p:cxnSp>
          <p:nvCxnSpPr>
            <p:cNvPr id="65" name="직선 연결선 64"/>
            <p:cNvCxnSpPr/>
            <p:nvPr/>
          </p:nvCxnSpPr>
          <p:spPr>
            <a:xfrm>
              <a:off x="6767706" y="2249760"/>
              <a:ext cx="0" cy="293658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7" name="직선 연결선 66"/>
            <p:cNvCxnSpPr/>
            <p:nvPr/>
          </p:nvCxnSpPr>
          <p:spPr>
            <a:xfrm flipH="1">
              <a:off x="5148064" y="2568334"/>
              <a:ext cx="1619642" cy="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9" name="직선 화살표 연결선 68"/>
            <p:cNvCxnSpPr/>
            <p:nvPr/>
          </p:nvCxnSpPr>
          <p:spPr>
            <a:xfrm flipV="1">
              <a:off x="5148064" y="2249760"/>
              <a:ext cx="0" cy="31857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71" name="TextBox 70"/>
          <p:cNvSpPr txBox="1"/>
          <p:nvPr/>
        </p:nvSpPr>
        <p:spPr>
          <a:xfrm>
            <a:off x="6469679" y="2628201"/>
            <a:ext cx="24948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to</a:t>
            </a:r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부정사의 형용사적 용법</a:t>
            </a:r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(</a:t>
            </a:r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명사 수식</a:t>
            </a:r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)</a:t>
            </a:r>
          </a:p>
        </p:txBody>
      </p:sp>
      <p:cxnSp>
        <p:nvCxnSpPr>
          <p:cNvPr id="72" name="직선 연결선 71"/>
          <p:cNvCxnSpPr/>
          <p:nvPr/>
        </p:nvCxnSpPr>
        <p:spPr>
          <a:xfrm>
            <a:off x="3696013" y="3489112"/>
            <a:ext cx="237626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3635896" y="3522494"/>
            <a:ext cx="28797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‘~</a:t>
            </a:r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을 </a:t>
            </a:r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잘하다</a:t>
            </a:r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’ ( </a:t>
            </a:r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→ </a:t>
            </a:r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do </a:t>
            </a:r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well in)</a:t>
            </a:r>
          </a:p>
        </p:txBody>
      </p:sp>
      <p:cxnSp>
        <p:nvCxnSpPr>
          <p:cNvPr id="75" name="직선 연결선 74"/>
          <p:cNvCxnSpPr/>
          <p:nvPr/>
        </p:nvCxnSpPr>
        <p:spPr>
          <a:xfrm>
            <a:off x="6178578" y="4458598"/>
            <a:ext cx="1024507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3059832" y="4458598"/>
            <a:ext cx="41895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‘~</a:t>
            </a:r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할 수가 </a:t>
            </a:r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있다</a:t>
            </a:r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’ (</a:t>
            </a:r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가능성을 나타내는 조동사</a:t>
            </a:r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)</a:t>
            </a:r>
          </a:p>
        </p:txBody>
      </p:sp>
      <p:cxnSp>
        <p:nvCxnSpPr>
          <p:cNvPr id="79" name="직선 연결선 78"/>
          <p:cNvCxnSpPr/>
          <p:nvPr/>
        </p:nvCxnSpPr>
        <p:spPr>
          <a:xfrm>
            <a:off x="7633746" y="4395019"/>
            <a:ext cx="137977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7308304" y="4428401"/>
            <a:ext cx="18716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동명사를 목적어로 취하는 동사</a:t>
            </a:r>
            <a:endParaRPr lang="en-US" altLang="ko-KR" sz="1600" b="1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55213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71" grpId="0"/>
      <p:bldP spid="73" grpId="0"/>
      <p:bldP spid="76" grpId="0"/>
      <p:bldP spid="8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836712"/>
            <a:ext cx="9144000" cy="60212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Ins="180000" rtlCol="0" anchor="t">
            <a:noAutofit/>
          </a:bodyPr>
          <a:lstStyle/>
          <a:p>
            <a:pPr algn="just">
              <a:lnSpc>
                <a:spcPct val="200000"/>
              </a:lnSpc>
            </a:pPr>
            <a:r>
              <a:rPr lang="en-US" altLang="ko-KR" sz="3000" kern="8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Mr. Jordan, a music manager, chooses music </a:t>
            </a:r>
            <a:r>
              <a:rPr lang="en-US" altLang="ko-KR" sz="3000" b="1" kern="8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which</a:t>
            </a:r>
            <a:r>
              <a:rPr lang="en-US" altLang="ko-KR" sz="3000" kern="8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he thinks will help sell products. </a:t>
            </a:r>
            <a:r>
              <a:rPr lang="en-US" altLang="ko-KR" sz="3000" u="sng" kern="8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      </a:t>
            </a:r>
            <a:r>
              <a:rPr lang="en-US" altLang="ko-KR" sz="3000" kern="8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 on television shopping programs, he chooses classical music for expensive cars and cheerful music for health products. When someone asks</a:t>
            </a:r>
            <a:endParaRPr lang="en-US" altLang="ko-KR" sz="3000" kern="8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  <a:ea typeface="HY강B" pitchFamily="18" charset="-127"/>
              </a:rPr>
              <a:t>Reading Step</a:t>
            </a:r>
            <a:r>
              <a:rPr lang="ko-KR" altLang="en-US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  <a:ea typeface="HY강B" pitchFamily="18" charset="-127"/>
              </a:rPr>
              <a:t> </a:t>
            </a:r>
            <a:r>
              <a:rPr lang="en-US" altLang="ko-KR" sz="2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  <a:ea typeface="HY강B" pitchFamily="18" charset="-127"/>
              </a:rPr>
              <a:t>2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+mj-lt"/>
              <a:ea typeface="HY강B" pitchFamily="18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0026" y="1819728"/>
            <a:ext cx="8314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동격</a:t>
            </a:r>
            <a:endParaRPr lang="en-US" altLang="ko-KR" sz="1600" b="1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99740" y="1700808"/>
            <a:ext cx="224001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>
            <a:off x="2555776" y="1680084"/>
            <a:ext cx="158417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꺾인 연결선 7"/>
          <p:cNvCxnSpPr/>
          <p:nvPr/>
        </p:nvCxnSpPr>
        <p:spPr>
          <a:xfrm>
            <a:off x="1187624" y="1700808"/>
            <a:ext cx="648072" cy="193040"/>
          </a:xfrm>
          <a:prstGeom prst="bentConnector3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꺾인 연결선 8"/>
          <p:cNvCxnSpPr/>
          <p:nvPr/>
        </p:nvCxnSpPr>
        <p:spPr>
          <a:xfrm flipH="1">
            <a:off x="3227967" y="1680084"/>
            <a:ext cx="648072" cy="193040"/>
          </a:xfrm>
          <a:prstGeom prst="bentConnector3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" name="직선 연결선 16"/>
          <p:cNvCxnSpPr/>
          <p:nvPr/>
        </p:nvCxnSpPr>
        <p:spPr>
          <a:xfrm>
            <a:off x="99740" y="2564904"/>
            <a:ext cx="12319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99740" y="2584026"/>
            <a:ext cx="18698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주격 관계대명사</a:t>
            </a:r>
            <a:endParaRPr lang="en-US" altLang="ko-KR" sz="1600" b="1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  <p:grpSp>
        <p:nvGrpSpPr>
          <p:cNvPr id="23" name="그룹 22"/>
          <p:cNvGrpSpPr/>
          <p:nvPr/>
        </p:nvGrpSpPr>
        <p:grpSpPr>
          <a:xfrm>
            <a:off x="4550492" y="2420888"/>
            <a:ext cx="333080" cy="194732"/>
            <a:chOff x="6255144" y="5538524"/>
            <a:chExt cx="333080" cy="194732"/>
          </a:xfrm>
        </p:grpSpPr>
        <p:cxnSp>
          <p:nvCxnSpPr>
            <p:cNvPr id="24" name="직선 연결선 23"/>
            <p:cNvCxnSpPr/>
            <p:nvPr/>
          </p:nvCxnSpPr>
          <p:spPr>
            <a:xfrm>
              <a:off x="6407544" y="5538524"/>
              <a:ext cx="180680" cy="194732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5" name="직선 연결선 24"/>
            <p:cNvCxnSpPr/>
            <p:nvPr/>
          </p:nvCxnSpPr>
          <p:spPr>
            <a:xfrm flipH="1">
              <a:off x="6255144" y="5538524"/>
              <a:ext cx="152400" cy="194732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/>
          <p:nvPr/>
        </p:nvSpPr>
        <p:spPr>
          <a:xfrm>
            <a:off x="4225614" y="2672860"/>
            <a:ext cx="11352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 </a:t>
            </a:r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(to</a:t>
            </a:r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) </a:t>
            </a:r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생략</a:t>
            </a:r>
            <a:endParaRPr lang="en-US" altLang="ko-KR" sz="1600" b="1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  <p:cxnSp>
        <p:nvCxnSpPr>
          <p:cNvPr id="27" name="직선 연결선 26"/>
          <p:cNvCxnSpPr/>
          <p:nvPr/>
        </p:nvCxnSpPr>
        <p:spPr>
          <a:xfrm>
            <a:off x="7740352" y="5373216"/>
            <a:ext cx="792088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201471" y="5412896"/>
            <a:ext cx="18698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‘~</a:t>
            </a:r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에 대해 </a:t>
            </a:r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묻다</a:t>
            </a:r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’</a:t>
            </a:r>
            <a:endParaRPr lang="en-US" altLang="ko-KR" sz="1600" b="1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23953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2" grpId="0"/>
      <p:bldP spid="26" grpId="0"/>
      <p:bldP spid="2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836712"/>
            <a:ext cx="9144000" cy="60212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Ins="180000" rtlCol="0" anchor="t">
            <a:noAutofit/>
          </a:bodyPr>
          <a:lstStyle/>
          <a:p>
            <a:pPr algn="just">
              <a:lnSpc>
                <a:spcPct val="200000"/>
              </a:lnSpc>
            </a:pPr>
            <a:r>
              <a:rPr lang="en-US" altLang="ko-KR" sz="3000" kern="8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you about the job you want in the future, don’t be afraid to think outside the box. Open your mind and think of </a:t>
            </a:r>
            <a:r>
              <a:rPr lang="en-US" altLang="ko-KR" sz="3000" b="1" kern="8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what</a:t>
            </a:r>
            <a:r>
              <a:rPr lang="en-US" altLang="ko-KR" sz="3000" kern="8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you really love to do.</a:t>
            </a:r>
            <a:endParaRPr lang="en-US" altLang="ko-KR" sz="3000" kern="8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  <a:ea typeface="HY강B" pitchFamily="18" charset="-127"/>
              </a:rPr>
              <a:t>Reading Step</a:t>
            </a:r>
            <a:r>
              <a:rPr lang="ko-KR" altLang="en-US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  <a:ea typeface="HY강B" pitchFamily="18" charset="-127"/>
              </a:rPr>
              <a:t> </a:t>
            </a:r>
            <a:r>
              <a:rPr lang="en-US" altLang="ko-KR" sz="2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  <a:ea typeface="HY강B" pitchFamily="18" charset="-127"/>
              </a:rPr>
              <a:t>2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+mj-lt"/>
              <a:ea typeface="HY강B" pitchFamily="18" charset="-127"/>
            </a:endParaRPr>
          </a:p>
        </p:txBody>
      </p:sp>
      <p:cxnSp>
        <p:nvCxnSpPr>
          <p:cNvPr id="4" name="직선 연결선 3"/>
          <p:cNvCxnSpPr/>
          <p:nvPr/>
        </p:nvCxnSpPr>
        <p:spPr>
          <a:xfrm>
            <a:off x="1043608" y="1700808"/>
            <a:ext cx="93610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pSp>
        <p:nvGrpSpPr>
          <p:cNvPr id="7" name="그룹 6"/>
          <p:cNvGrpSpPr/>
          <p:nvPr/>
        </p:nvGrpSpPr>
        <p:grpSpPr>
          <a:xfrm>
            <a:off x="3415256" y="1592852"/>
            <a:ext cx="333080" cy="194732"/>
            <a:chOff x="6255144" y="5538524"/>
            <a:chExt cx="333080" cy="194732"/>
          </a:xfrm>
        </p:grpSpPr>
        <p:cxnSp>
          <p:nvCxnSpPr>
            <p:cNvPr id="8" name="직선 연결선 7"/>
            <p:cNvCxnSpPr/>
            <p:nvPr/>
          </p:nvCxnSpPr>
          <p:spPr>
            <a:xfrm>
              <a:off x="6407544" y="5538524"/>
              <a:ext cx="180680" cy="194732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" name="직선 연결선 8"/>
            <p:cNvCxnSpPr/>
            <p:nvPr/>
          </p:nvCxnSpPr>
          <p:spPr>
            <a:xfrm flipH="1">
              <a:off x="6255144" y="5538524"/>
              <a:ext cx="152400" cy="194732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2339752" y="1844824"/>
            <a:ext cx="33123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목적격 관계대명사 </a:t>
            </a:r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(that) </a:t>
            </a:r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생략</a:t>
            </a:r>
            <a:endParaRPr lang="en-US" altLang="ko-KR" sz="1600" b="1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  <p:cxnSp>
        <p:nvCxnSpPr>
          <p:cNvPr id="11" name="직선 연결선 10"/>
          <p:cNvCxnSpPr/>
          <p:nvPr/>
        </p:nvCxnSpPr>
        <p:spPr>
          <a:xfrm>
            <a:off x="2631552" y="2564904"/>
            <a:ext cx="402868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918048" y="2614682"/>
            <a:ext cx="51485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‘</a:t>
            </a:r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새로운 </a:t>
            </a:r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관점에서 생각하다</a:t>
            </a:r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, </a:t>
            </a:r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고정관념에서 </a:t>
            </a:r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벗어나다</a:t>
            </a:r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’</a:t>
            </a:r>
            <a:endParaRPr lang="en-US" altLang="ko-KR" sz="1600" b="1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15816" y="3508802"/>
            <a:ext cx="2736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→</a:t>
            </a:r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 </a:t>
            </a:r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the thing(s) </a:t>
            </a:r>
            <a:r>
              <a:rPr lang="en-US" altLang="ko-KR" sz="1600" b="1" dirty="0" err="1" smtClean="0">
                <a:solidFill>
                  <a:srgbClr val="0070C0"/>
                </a:solidFill>
                <a:ea typeface="HY강B" panose="02030600000101010101" pitchFamily="18" charset="-127"/>
              </a:rPr>
              <a:t>which〔that</a:t>
            </a:r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]</a:t>
            </a:r>
            <a:endParaRPr lang="en-US" altLang="ko-KR" sz="1600" b="1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  <p:cxnSp>
        <p:nvCxnSpPr>
          <p:cNvPr id="15" name="직선 연결선 14"/>
          <p:cNvCxnSpPr/>
          <p:nvPr/>
        </p:nvCxnSpPr>
        <p:spPr>
          <a:xfrm>
            <a:off x="3415256" y="3508802"/>
            <a:ext cx="93610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3916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611560" y="1901723"/>
            <a:ext cx="7632848" cy="4623621"/>
          </a:xfrm>
          <a:prstGeom prst="rect">
            <a:avLst/>
          </a:prstGeom>
          <a:solidFill>
            <a:schemeClr val="accent5">
              <a:lumMod val="40000"/>
              <a:lumOff val="60000"/>
              <a:alpha val="3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540000" indent="-457200" algn="just">
              <a:lnSpc>
                <a:spcPct val="150000"/>
              </a:lnSpc>
            </a:pPr>
            <a:r>
              <a:rPr lang="en-US" altLang="ko-KR" sz="2800" b="1" spc="-100" dirty="0" smtClean="0">
                <a:solidFill>
                  <a:schemeClr val="bg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A</a:t>
            </a:r>
            <a:r>
              <a:rPr lang="en-US" altLang="ko-KR" sz="2800" spc="-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800" kern="600" spc="-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Jane</a:t>
            </a:r>
            <a:r>
              <a:rPr lang="en-US" altLang="ko-KR" sz="2800" kern="600" spc="-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 look at that building! The wall of it is covered with grass.</a:t>
            </a:r>
          </a:p>
          <a:p>
            <a:pPr marL="540000" indent="-457200" algn="just">
              <a:lnSpc>
                <a:spcPct val="150000"/>
              </a:lnSpc>
            </a:pPr>
            <a:r>
              <a:rPr lang="en-US" altLang="ko-KR" sz="2800" b="1" spc="-100" dirty="0">
                <a:solidFill>
                  <a:schemeClr val="bg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B</a:t>
            </a:r>
            <a:r>
              <a:rPr lang="en-US" altLang="ko-KR" sz="2800" spc="-100" dirty="0">
                <a:solidFill>
                  <a:schemeClr val="bg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800" spc="-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That’s </a:t>
            </a:r>
            <a:r>
              <a:rPr lang="en-US" altLang="ko-KR" sz="2800" spc="-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a green building! It helps to </a:t>
            </a:r>
            <a:r>
              <a:rPr lang="en-US" altLang="ko-KR" sz="2800" spc="-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reduce energy </a:t>
            </a:r>
            <a:r>
              <a:rPr lang="en-US" altLang="ko-KR" sz="2800" spc="-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consumption.  </a:t>
            </a:r>
          </a:p>
          <a:p>
            <a:pPr marL="540000" indent="-457200" algn="just">
              <a:lnSpc>
                <a:spcPct val="150000"/>
              </a:lnSpc>
            </a:pPr>
            <a:r>
              <a:rPr lang="en-US" altLang="ko-KR" sz="2800" b="1" spc="-100" dirty="0" smtClean="0">
                <a:solidFill>
                  <a:schemeClr val="bg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A</a:t>
            </a:r>
            <a:r>
              <a:rPr lang="en-US" altLang="ko-KR" sz="2800" spc="-100" dirty="0">
                <a:solidFill>
                  <a:schemeClr val="bg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800" spc="-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Great</a:t>
            </a:r>
            <a:r>
              <a:rPr lang="en-US" altLang="ko-KR" sz="2800" spc="-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en-US" altLang="ko-KR" sz="2800" spc="-100" dirty="0">
                <a:solidFill>
                  <a:srgbClr val="FF0066"/>
                </a:solidFill>
                <a:latin typeface="맑은 고딕" pitchFamily="50" charset="-127"/>
                <a:ea typeface="맑은 고딕" pitchFamily="50" charset="-127"/>
              </a:rPr>
              <a:t>It’s important to consider our environment when we </a:t>
            </a:r>
            <a:r>
              <a:rPr lang="en-US" altLang="ko-KR" sz="2800" spc="-100" dirty="0" smtClean="0">
                <a:solidFill>
                  <a:srgbClr val="FF0066"/>
                </a:solidFill>
                <a:latin typeface="맑은 고딕" pitchFamily="50" charset="-127"/>
                <a:ea typeface="맑은 고딕" pitchFamily="50" charset="-127"/>
              </a:rPr>
              <a:t>design buildings.</a:t>
            </a:r>
            <a:endParaRPr lang="en-US" altLang="ko-KR" sz="2800" spc="-100" dirty="0">
              <a:solidFill>
                <a:srgbClr val="FF0066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just">
              <a:lnSpc>
                <a:spcPct val="150000"/>
              </a:lnSpc>
            </a:pPr>
            <a:r>
              <a:rPr lang="en-US" altLang="ko-KR" sz="2800" b="1" spc="-100" dirty="0" smtClean="0">
                <a:solidFill>
                  <a:schemeClr val="bg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B</a:t>
            </a:r>
            <a:r>
              <a:rPr lang="en-US" altLang="ko-KR" sz="2800" spc="-100" dirty="0">
                <a:solidFill>
                  <a:schemeClr val="bg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  </a:t>
            </a:r>
            <a:r>
              <a:rPr lang="en-US" altLang="ko-KR" sz="2800" spc="-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 </a:t>
            </a:r>
            <a:r>
              <a:rPr lang="en-US" altLang="ko-KR" sz="2800" spc="-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think so</a:t>
            </a:r>
            <a:r>
              <a:rPr lang="en-US" altLang="ko-KR" sz="2800" spc="-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  <a:endParaRPr lang="en-US" altLang="ko-KR" sz="2800" spc="-1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360000" indent="-1080000" algn="just">
              <a:lnSpc>
                <a:spcPct val="150000"/>
              </a:lnSpc>
            </a:pPr>
            <a:endParaRPr lang="ko-KR" altLang="en-US" sz="2800" spc="-1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  <a:ea typeface="HY강B" pitchFamily="18" charset="-127"/>
              </a:rPr>
              <a:t>  Expression 1</a:t>
            </a:r>
          </a:p>
        </p:txBody>
      </p:sp>
      <p:sp>
        <p:nvSpPr>
          <p:cNvPr id="7" name="순서도: 대체 처리 6"/>
          <p:cNvSpPr/>
          <p:nvPr/>
        </p:nvSpPr>
        <p:spPr>
          <a:xfrm>
            <a:off x="899592" y="1260049"/>
            <a:ext cx="4231276" cy="584775"/>
          </a:xfrm>
          <a:prstGeom prst="flowChartAlternateProcess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24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강조하</a:t>
            </a:r>
            <a:r>
              <a:rPr lang="ko-KR" altLang="en-US" sz="2400" dirty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기</a:t>
            </a:r>
          </a:p>
        </p:txBody>
      </p:sp>
      <p:sp>
        <p:nvSpPr>
          <p:cNvPr id="15" name="눈물 방울 14"/>
          <p:cNvSpPr/>
          <p:nvPr/>
        </p:nvSpPr>
        <p:spPr>
          <a:xfrm rot="16200000">
            <a:off x="349762" y="1222986"/>
            <a:ext cx="720080" cy="667611"/>
          </a:xfrm>
          <a:prstGeom prst="teardrop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rgbClr val="FF0066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93778" y="1260048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1</a:t>
            </a:r>
            <a:endParaRPr lang="ko-KR" altLang="en-US" sz="3200" b="1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0403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179512" y="1199646"/>
            <a:ext cx="8352928" cy="5253690"/>
          </a:xfrm>
          <a:prstGeom prst="rect">
            <a:avLst/>
          </a:prstGeom>
          <a:solidFill>
            <a:srgbClr val="00B050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ko-KR" altLang="en-US" sz="2100" b="1" dirty="0" smtClean="0">
                <a:solidFill>
                  <a:schemeClr val="accent6"/>
                </a:solidFill>
                <a:latin typeface="맑은 고딕" pitchFamily="50" charset="-127"/>
                <a:ea typeface="맑은 고딕" pitchFamily="50" charset="-127"/>
              </a:rPr>
              <a:t>▶</a:t>
            </a:r>
            <a:r>
              <a:rPr lang="en-US" altLang="ko-KR" sz="21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21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강조하기</a:t>
            </a:r>
            <a:endParaRPr lang="en-US" altLang="ko-KR" sz="2100" b="1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342900" indent="-342900" algn="just">
              <a:lnSpc>
                <a:spcPct val="200000"/>
              </a:lnSpc>
              <a:buFont typeface="Arial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latin typeface="맑은 고딕"/>
                <a:ea typeface="맑은 고딕"/>
              </a:rPr>
              <a:t>It’s </a:t>
            </a:r>
            <a:r>
              <a:rPr lang="en-US" altLang="ko-KR" sz="2100" dirty="0">
                <a:solidFill>
                  <a:schemeClr val="tx1"/>
                </a:solidFill>
                <a:latin typeface="맑은 고딕"/>
                <a:ea typeface="맑은 고딕"/>
              </a:rPr>
              <a:t>important to eat breakfast every day.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latin typeface="맑은 고딕"/>
                <a:ea typeface="맑은 고딕"/>
              </a:rPr>
              <a:t>It </a:t>
            </a:r>
            <a:r>
              <a:rPr lang="en-US" altLang="ko-KR" sz="2100" dirty="0">
                <a:solidFill>
                  <a:schemeClr val="tx1"/>
                </a:solidFill>
                <a:latin typeface="맑은 고딕"/>
                <a:ea typeface="맑은 고딕"/>
              </a:rPr>
              <a:t>is important that we should review </a:t>
            </a:r>
            <a:r>
              <a:rPr lang="en-US" altLang="ko-KR" sz="2100" dirty="0" smtClean="0">
                <a:solidFill>
                  <a:schemeClr val="tx1"/>
                </a:solidFill>
                <a:latin typeface="맑은 고딕"/>
                <a:ea typeface="맑은 고딕"/>
              </a:rPr>
              <a:t>the lesson</a:t>
            </a:r>
            <a:r>
              <a:rPr lang="en-US" altLang="ko-KR" sz="2100" dirty="0">
                <a:solidFill>
                  <a:schemeClr val="tx1"/>
                </a:solidFill>
                <a:latin typeface="맑은 고딕"/>
                <a:ea typeface="맑은 고딕"/>
              </a:rPr>
              <a:t>.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latin typeface="맑은 고딕"/>
                <a:ea typeface="맑은 고딕"/>
              </a:rPr>
              <a:t>I </a:t>
            </a:r>
            <a:r>
              <a:rPr lang="en-US" altLang="ko-KR" sz="2100" dirty="0">
                <a:solidFill>
                  <a:schemeClr val="tx1"/>
                </a:solidFill>
                <a:latin typeface="맑은 고딕"/>
                <a:ea typeface="맑은 고딕"/>
              </a:rPr>
              <a:t>want to stress that we should drink </a:t>
            </a:r>
            <a:r>
              <a:rPr lang="en-US" altLang="ko-KR" sz="2100" dirty="0" smtClean="0">
                <a:solidFill>
                  <a:schemeClr val="tx1"/>
                </a:solidFill>
                <a:latin typeface="맑은 고딕"/>
                <a:ea typeface="맑은 고딕"/>
              </a:rPr>
              <a:t>enough water.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want to emphasize the value of </a:t>
            </a: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planting trees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It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is crucial that we keep our promises.</a:t>
            </a:r>
            <a:endParaRPr lang="en-US" altLang="ko-KR" sz="21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ko-KR" altLang="en-US" sz="21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  Expression 1</a:t>
            </a:r>
            <a:endParaRPr lang="en-US" altLang="ko-KR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HY강B" pitchFamily="18" charset="-127"/>
              <a:ea typeface="HY강B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9817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  Expression 2</a:t>
            </a:r>
          </a:p>
        </p:txBody>
      </p:sp>
      <p:sp>
        <p:nvSpPr>
          <p:cNvPr id="4" name="직사각형 3"/>
          <p:cNvSpPr/>
          <p:nvPr/>
        </p:nvSpPr>
        <p:spPr>
          <a:xfrm>
            <a:off x="635176" y="1934723"/>
            <a:ext cx="7897263" cy="4446605"/>
          </a:xfrm>
          <a:prstGeom prst="rect">
            <a:avLst/>
          </a:prstGeom>
          <a:solidFill>
            <a:schemeClr val="accent5">
              <a:lumMod val="40000"/>
              <a:lumOff val="60000"/>
              <a:alpha val="3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540000" indent="-457200" algn="just">
              <a:lnSpc>
                <a:spcPct val="150000"/>
              </a:lnSpc>
            </a:pPr>
            <a:r>
              <a:rPr lang="en-US" altLang="ko-KR" sz="2800" b="1" spc="-100" dirty="0">
                <a:solidFill>
                  <a:schemeClr val="bg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A</a:t>
            </a:r>
            <a:r>
              <a:rPr lang="en-US" altLang="ko-KR" sz="2800" spc="-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800" kern="600" spc="-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Mr</a:t>
            </a:r>
            <a:r>
              <a:rPr lang="en-US" altLang="ko-KR" sz="2800" kern="600" spc="-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 Smith, </a:t>
            </a:r>
            <a:r>
              <a:rPr lang="en-US" altLang="ko-KR" sz="2800" spc="-100" dirty="0">
                <a:solidFill>
                  <a:srgbClr val="FF0066"/>
                </a:solidFill>
                <a:latin typeface="맑은 고딕" pitchFamily="50" charset="-127"/>
                <a:ea typeface="맑은 고딕" pitchFamily="50" charset="-127"/>
              </a:rPr>
              <a:t>do</a:t>
            </a:r>
            <a:r>
              <a:rPr lang="en-US" altLang="ko-KR" sz="2800" kern="600" spc="-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800" spc="-100" dirty="0">
                <a:solidFill>
                  <a:srgbClr val="FF0066"/>
                </a:solidFill>
                <a:latin typeface="맑은 고딕" pitchFamily="50" charset="-127"/>
                <a:ea typeface="맑은 고딕" pitchFamily="50" charset="-127"/>
              </a:rPr>
              <a:t>you mind if I borrow one of your books?</a:t>
            </a:r>
          </a:p>
          <a:p>
            <a:pPr marL="540000" indent="-457200" algn="just">
              <a:lnSpc>
                <a:spcPct val="150000"/>
              </a:lnSpc>
            </a:pPr>
            <a:r>
              <a:rPr lang="en-US" altLang="ko-KR" sz="2800" b="1" spc="-100" dirty="0">
                <a:solidFill>
                  <a:schemeClr val="bg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B</a:t>
            </a:r>
            <a:r>
              <a:rPr lang="en-US" altLang="ko-KR" sz="2800" spc="-100" dirty="0">
                <a:solidFill>
                  <a:schemeClr val="bg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800" kern="600" spc="-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No</a:t>
            </a:r>
            <a:r>
              <a:rPr lang="en-US" altLang="ko-KR" sz="2800" kern="600" spc="-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 not at all. Which one do you want to read?</a:t>
            </a:r>
          </a:p>
          <a:p>
            <a:pPr marL="540000" indent="-457200" algn="just">
              <a:lnSpc>
                <a:spcPct val="150000"/>
              </a:lnSpc>
            </a:pPr>
            <a:r>
              <a:rPr lang="en-US" altLang="ko-KR" sz="2800" b="1" spc="-100" dirty="0">
                <a:solidFill>
                  <a:schemeClr val="bg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A</a:t>
            </a:r>
            <a:r>
              <a:rPr lang="en-US" altLang="ko-KR" sz="2800" spc="-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800" kern="600" spc="-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Let </a:t>
            </a:r>
            <a:r>
              <a:rPr lang="en-US" altLang="ko-KR" sz="2800" kern="600" spc="-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me try this one. </a:t>
            </a:r>
            <a:r>
              <a:rPr lang="en-US" altLang="ko-KR" sz="2800" spc="-100" dirty="0">
                <a:solidFill>
                  <a:srgbClr val="FF0066"/>
                </a:solidFill>
                <a:latin typeface="맑은 고딕" pitchFamily="50" charset="-127"/>
                <a:ea typeface="맑은 고딕" pitchFamily="50" charset="-127"/>
              </a:rPr>
              <a:t>Is it OK if I return this next week?</a:t>
            </a:r>
          </a:p>
          <a:p>
            <a:pPr marL="540000" indent="-457200" algn="just">
              <a:lnSpc>
                <a:spcPct val="150000"/>
              </a:lnSpc>
            </a:pPr>
            <a:r>
              <a:rPr lang="en-US" altLang="ko-KR" sz="2800" b="1" spc="-100" dirty="0">
                <a:solidFill>
                  <a:schemeClr val="bg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B</a:t>
            </a:r>
            <a:r>
              <a:rPr lang="en-US" altLang="ko-KR" sz="2800" spc="-100" dirty="0">
                <a:solidFill>
                  <a:schemeClr val="bg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800" kern="600" spc="-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Sure</a:t>
            </a:r>
            <a:r>
              <a:rPr lang="en-US" altLang="ko-KR" sz="2800" kern="600" spc="-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 Here it is.</a:t>
            </a:r>
          </a:p>
          <a:p>
            <a:pPr marL="540000" indent="-457200" algn="just">
              <a:lnSpc>
                <a:spcPct val="150000"/>
              </a:lnSpc>
            </a:pPr>
            <a:r>
              <a:rPr lang="en-US" altLang="ko-KR" sz="2800" b="1" spc="-100" dirty="0">
                <a:solidFill>
                  <a:schemeClr val="bg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A</a:t>
            </a:r>
            <a:r>
              <a:rPr lang="en-US" altLang="ko-KR" sz="2800" spc="-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800" kern="600" spc="-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Thank </a:t>
            </a:r>
            <a:r>
              <a:rPr lang="en-US" altLang="ko-KR" sz="2800" kern="600" spc="-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you very much.</a:t>
            </a:r>
          </a:p>
        </p:txBody>
      </p:sp>
      <p:sp>
        <p:nvSpPr>
          <p:cNvPr id="5" name="순서도: 대체 처리 4"/>
          <p:cNvSpPr/>
          <p:nvPr/>
        </p:nvSpPr>
        <p:spPr>
          <a:xfrm>
            <a:off x="899592" y="1268760"/>
            <a:ext cx="2900720" cy="584775"/>
          </a:xfrm>
          <a:prstGeom prst="flowChartAlternateProcess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24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허락 </a:t>
            </a:r>
            <a:r>
              <a:rPr lang="ko-KR" altLang="en-US" sz="24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요청하기</a:t>
            </a:r>
          </a:p>
        </p:txBody>
      </p:sp>
      <p:sp>
        <p:nvSpPr>
          <p:cNvPr id="10" name="눈물 방울 9"/>
          <p:cNvSpPr/>
          <p:nvPr/>
        </p:nvSpPr>
        <p:spPr>
          <a:xfrm rot="16200000">
            <a:off x="349762" y="1222986"/>
            <a:ext cx="720080" cy="667611"/>
          </a:xfrm>
          <a:prstGeom prst="teardrop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rgbClr val="FF0066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3778" y="1260048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2</a:t>
            </a:r>
            <a:endParaRPr lang="ko-KR" altLang="en-US" sz="3200" b="1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1931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206867" y="1147056"/>
            <a:ext cx="4235198" cy="5088078"/>
          </a:xfrm>
          <a:prstGeom prst="rect">
            <a:avLst/>
          </a:prstGeom>
          <a:solidFill>
            <a:srgbClr val="00B050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>
              <a:lnSpc>
                <a:spcPct val="150000"/>
              </a:lnSpc>
            </a:pPr>
            <a:r>
              <a:rPr lang="ko-KR" altLang="en-US" sz="2100" b="1" dirty="0" smtClean="0">
                <a:solidFill>
                  <a:schemeClr val="accent6"/>
                </a:solidFill>
                <a:latin typeface="맑은 고딕" pitchFamily="50" charset="-127"/>
                <a:ea typeface="맑은 고딕" pitchFamily="50" charset="-127"/>
              </a:rPr>
              <a:t>▶</a:t>
            </a:r>
            <a:r>
              <a:rPr lang="ko-KR" altLang="en-US" sz="21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허락 </a:t>
            </a:r>
            <a:r>
              <a:rPr lang="ko-KR" altLang="en-US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요청하기</a:t>
            </a:r>
            <a:endParaRPr lang="en-US" altLang="ko-KR" sz="2100" b="1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Do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you mind if I use your phone?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Is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it OK if I go home early today?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100" dirty="0" err="1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May〔Can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〕 I open the window (, please)?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100" dirty="0" err="1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Can〔Could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〕 I close the window for you?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Let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me take a look</a:t>
            </a: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  <a:endParaRPr lang="en-US" altLang="ko-KR" sz="21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  Expression 2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4683163" y="1156852"/>
            <a:ext cx="4176464" cy="2344156"/>
          </a:xfrm>
          <a:prstGeom prst="rect">
            <a:avLst/>
          </a:prstGeom>
          <a:solidFill>
            <a:srgbClr val="00B050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>
              <a:lnSpc>
                <a:spcPct val="150000"/>
              </a:lnSpc>
            </a:pPr>
            <a:r>
              <a:rPr lang="ko-KR" altLang="en-US" sz="2400" dirty="0" smtClean="0">
                <a:solidFill>
                  <a:schemeClr val="accent6"/>
                </a:solidFill>
                <a:latin typeface="맑은 고딕" pitchFamily="50" charset="-127"/>
                <a:ea typeface="맑은 고딕" pitchFamily="50" charset="-127"/>
              </a:rPr>
              <a:t>▶</a:t>
            </a:r>
            <a:r>
              <a:rPr lang="ko-KR" altLang="en-US" sz="24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21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허가하기</a:t>
            </a:r>
            <a:endParaRPr lang="en-US" altLang="ko-KR" sz="2100" b="1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Yes. / OK. / All right.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Sure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 / Of course.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Yes,) You can.</a:t>
            </a:r>
            <a:endParaRPr lang="en-US" altLang="ko-KR" sz="21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4683163" y="3686902"/>
            <a:ext cx="4176464" cy="2548231"/>
          </a:xfrm>
          <a:prstGeom prst="rect">
            <a:avLst/>
          </a:prstGeom>
          <a:solidFill>
            <a:srgbClr val="00B050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>
              <a:lnSpc>
                <a:spcPct val="150000"/>
              </a:lnSpc>
            </a:pPr>
            <a:r>
              <a:rPr lang="ko-KR" altLang="en-US" sz="2400" dirty="0" smtClean="0">
                <a:solidFill>
                  <a:schemeClr val="accent6"/>
                </a:solidFill>
                <a:latin typeface="맑은 고딕" pitchFamily="50" charset="-127"/>
                <a:ea typeface="맑은 고딕" pitchFamily="50" charset="-127"/>
              </a:rPr>
              <a:t>▶</a:t>
            </a:r>
            <a:r>
              <a:rPr lang="ko-KR" altLang="en-US" sz="24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21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불허하기</a:t>
            </a:r>
            <a:endParaRPr lang="en-US" altLang="ko-KR" sz="2100" b="1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No,) You can’t.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Not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at all. / Of course not.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I’m afraid) </a:t>
            </a:r>
            <a:r>
              <a:rPr lang="en-US" altLang="ko-KR" sz="2100" dirty="0" err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That’s〔It’s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〕 not possible.</a:t>
            </a:r>
            <a:endParaRPr lang="en-US" altLang="ko-KR" sz="21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9924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순서도: 대체 처리 7"/>
          <p:cNvSpPr/>
          <p:nvPr/>
        </p:nvSpPr>
        <p:spPr>
          <a:xfrm>
            <a:off x="284175" y="1700844"/>
            <a:ext cx="8608305" cy="4680484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52000" algn="just"/>
            <a:r>
              <a:rPr lang="en-US" altLang="ko-KR" sz="24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&lt;</a:t>
            </a:r>
            <a:r>
              <a:rPr lang="ko-KR" altLang="en-US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접속사＋대명사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&gt;</a:t>
            </a:r>
            <a:r>
              <a:rPr lang="ko-KR" altLang="en-US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의 역할을 하며 </a:t>
            </a:r>
            <a:r>
              <a:rPr lang="ko-KR" altLang="en-US" sz="2400" dirty="0" err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선행사를</a:t>
            </a:r>
            <a:r>
              <a:rPr lang="ko-KR" altLang="en-US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수식하여 두 문장을 연결시킨다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  <a:endParaRPr lang="en-US" altLang="ko-KR" sz="2400" i="1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252000" indent="-457200" algn="just">
              <a:lnSpc>
                <a:spcPct val="150000"/>
              </a:lnSpc>
              <a:buAutoNum type="arabicPeriod"/>
            </a:pPr>
            <a:r>
              <a:rPr lang="ko-KR" altLang="en-US" sz="2400" b="1" dirty="0" smtClean="0">
                <a:solidFill>
                  <a:schemeClr val="tx2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관계대명사의 종류</a:t>
            </a:r>
            <a:r>
              <a:rPr lang="en-US" altLang="ko-KR" sz="2400" b="1" dirty="0" smtClean="0">
                <a:solidFill>
                  <a:schemeClr val="tx2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: </a:t>
            </a:r>
          </a:p>
          <a:p>
            <a:pPr marL="252000" indent="-457200" algn="just">
              <a:lnSpc>
                <a:spcPct val="150000"/>
              </a:lnSpc>
              <a:buAutoNum type="arabicPeriod"/>
            </a:pPr>
            <a:endParaRPr lang="en-US" altLang="ko-KR" sz="2400" b="1" dirty="0">
              <a:solidFill>
                <a:schemeClr val="tx2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marL="252000" indent="-457200" algn="just">
              <a:lnSpc>
                <a:spcPct val="150000"/>
              </a:lnSpc>
              <a:buAutoNum type="arabicPeriod"/>
            </a:pPr>
            <a:endParaRPr lang="en-US" altLang="ko-KR" sz="2400" b="1" dirty="0" smtClean="0">
              <a:solidFill>
                <a:schemeClr val="tx2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marL="252000" indent="-457200" algn="just">
              <a:lnSpc>
                <a:spcPct val="150000"/>
              </a:lnSpc>
              <a:buAutoNum type="arabicPeriod"/>
            </a:pPr>
            <a:endParaRPr lang="en-US" altLang="ko-KR" sz="2400" b="1" dirty="0" smtClean="0">
              <a:solidFill>
                <a:schemeClr val="tx2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Bill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has three daughters </a:t>
            </a:r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who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are students. </a:t>
            </a:r>
            <a:r>
              <a:rPr lang="en-US" altLang="ko-KR" sz="2100" dirty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&lt;</a:t>
            </a:r>
            <a:r>
              <a:rPr lang="ko-KR" altLang="en-US" sz="2100" dirty="0" smtClean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주격</a:t>
            </a:r>
            <a:r>
              <a:rPr lang="en-US" altLang="ko-KR" sz="2100" dirty="0" smtClean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&gt;</a:t>
            </a:r>
            <a:endParaRPr lang="en-US" altLang="ko-KR" sz="2100" dirty="0">
              <a:solidFill>
                <a:srgbClr val="C00000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  <a:tabLst>
                <a:tab pos="0" algn="l"/>
              </a:tabLst>
            </a:pP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met a girl </a:t>
            </a:r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whose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brother was a famous singer</a:t>
            </a: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en-US" altLang="ko-KR" sz="2100" dirty="0" smtClean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&lt;</a:t>
            </a:r>
            <a:r>
              <a:rPr lang="ko-KR" altLang="en-US" sz="2100" dirty="0" smtClean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소유격</a:t>
            </a:r>
            <a:r>
              <a:rPr lang="en-US" altLang="ko-KR" sz="2100" dirty="0" smtClean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&gt;</a:t>
            </a:r>
            <a:endParaRPr lang="en-US" altLang="ko-KR" sz="2100" dirty="0">
              <a:solidFill>
                <a:srgbClr val="C00000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  <a:tabLst>
                <a:tab pos="0" algn="l"/>
              </a:tabLst>
            </a:pP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Sam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likes to read the book </a:t>
            </a:r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which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I gave him.</a:t>
            </a:r>
            <a:r>
              <a:rPr lang="en-US" altLang="ko-KR" sz="2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100" dirty="0" smtClean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&lt;</a:t>
            </a:r>
            <a:r>
              <a:rPr lang="ko-KR" altLang="en-US" sz="2100" dirty="0" smtClean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목적격</a:t>
            </a:r>
            <a:r>
              <a:rPr lang="en-US" altLang="ko-KR" sz="2100" dirty="0" smtClean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&gt;</a:t>
            </a:r>
            <a:endParaRPr lang="en-US" altLang="ko-KR" sz="2100" dirty="0">
              <a:solidFill>
                <a:srgbClr val="C0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" name="순서도: 대체 처리 6"/>
          <p:cNvSpPr/>
          <p:nvPr/>
        </p:nvSpPr>
        <p:spPr>
          <a:xfrm>
            <a:off x="755576" y="1052736"/>
            <a:ext cx="3456384" cy="584775"/>
          </a:xfrm>
          <a:prstGeom prst="flowChartAlternateProcess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24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관계대명사의 </a:t>
            </a:r>
            <a:r>
              <a:rPr lang="ko-KR" altLang="en-US" sz="24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종류</a:t>
            </a:r>
          </a:p>
        </p:txBody>
      </p:sp>
      <p:sp>
        <p:nvSpPr>
          <p:cNvPr id="2" name="직사각형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맑은 고딕" pitchFamily="50" charset="-127"/>
                <a:ea typeface="맑은 고딕" pitchFamily="50" charset="-127"/>
              </a:rPr>
              <a:t>1. </a:t>
            </a:r>
            <a:r>
              <a:rPr lang="ko-KR" altLang="en-US" sz="28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관계대명사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" name="눈물 방울 9"/>
          <p:cNvSpPr/>
          <p:nvPr/>
        </p:nvSpPr>
        <p:spPr>
          <a:xfrm rot="16200000">
            <a:off x="257941" y="1006963"/>
            <a:ext cx="720080" cy="667611"/>
          </a:xfrm>
          <a:prstGeom prst="teardrop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rgbClr val="FF0066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1957" y="1044025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 smtClean="0">
                <a:solidFill>
                  <a:srgbClr val="7030A0"/>
                </a:solidFill>
              </a:rPr>
              <a:t>A</a:t>
            </a:r>
            <a:endParaRPr lang="ko-KR" altLang="en-US" sz="3200" b="1" dirty="0">
              <a:solidFill>
                <a:srgbClr val="7030A0"/>
              </a:solidFill>
            </a:endParaRPr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3830795"/>
              </p:ext>
            </p:extLst>
          </p:nvPr>
        </p:nvGraphicFramePr>
        <p:xfrm>
          <a:off x="559089" y="3140968"/>
          <a:ext cx="8058476" cy="1526272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014619"/>
                <a:gridCol w="2014619"/>
                <a:gridCol w="2014619"/>
                <a:gridCol w="2014619"/>
              </a:tblGrid>
              <a:tr h="504056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/>
                        <a:t>                                   격</a:t>
                      </a:r>
                      <a:endParaRPr lang="en-US" altLang="ko-KR" sz="1400" dirty="0" smtClean="0"/>
                    </a:p>
                    <a:p>
                      <a:pPr latinLnBrk="1"/>
                      <a:r>
                        <a:rPr lang="ko-KR" altLang="en-US" sz="1400" dirty="0" err="1" smtClean="0"/>
                        <a:t>선행사</a:t>
                      </a:r>
                      <a:endParaRPr lang="ko-KR" altLang="en-US" sz="1400" dirty="0"/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주격</a:t>
                      </a:r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dirty="0" smtClean="0"/>
                        <a:t>소유격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목적격</a:t>
                      </a:r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사람</a:t>
                      </a:r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err="1" smtClean="0"/>
                        <a:t>who〔that</a:t>
                      </a:r>
                      <a:r>
                        <a:rPr lang="en-US" altLang="ko-KR" dirty="0" smtClean="0"/>
                        <a:t>〕</a:t>
                      </a:r>
                      <a:endParaRPr lang="ko-KR" altLang="en-US" spc="-300" dirty="0"/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whose</a:t>
                      </a:r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pc="-150" dirty="0" err="1" smtClean="0"/>
                        <a:t>whom〔who</a:t>
                      </a:r>
                      <a:r>
                        <a:rPr lang="en-US" altLang="ko-KR" spc="-150" dirty="0" smtClean="0"/>
                        <a:t> / that〕</a:t>
                      </a:r>
                      <a:endParaRPr lang="ko-KR" altLang="en-US" spc="-150" dirty="0"/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동물</a:t>
                      </a:r>
                      <a:r>
                        <a:rPr lang="en-US" altLang="ko-KR" dirty="0" smtClean="0"/>
                        <a:t>·</a:t>
                      </a:r>
                      <a:r>
                        <a:rPr lang="ko-KR" altLang="en-US" dirty="0" smtClean="0"/>
                        <a:t>사물</a:t>
                      </a:r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err="1" smtClean="0"/>
                        <a:t>which〔that</a:t>
                      </a:r>
                      <a:r>
                        <a:rPr lang="en-US" altLang="ko-KR" dirty="0" smtClean="0"/>
                        <a:t>〕</a:t>
                      </a:r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err="1" smtClean="0"/>
                        <a:t>whose〔of</a:t>
                      </a:r>
                      <a:r>
                        <a:rPr lang="en-US" altLang="ko-KR" dirty="0" smtClean="0"/>
                        <a:t> which〕</a:t>
                      </a:r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err="1" smtClean="0"/>
                        <a:t>which〔that</a:t>
                      </a:r>
                      <a:r>
                        <a:rPr lang="en-US" altLang="ko-KR" dirty="0" smtClean="0"/>
                        <a:t>〕</a:t>
                      </a:r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10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순서도: 대체 처리 7"/>
          <p:cNvSpPr/>
          <p:nvPr/>
        </p:nvSpPr>
        <p:spPr>
          <a:xfrm>
            <a:off x="284175" y="1700844"/>
            <a:ext cx="8608305" cy="4464460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52000" indent="-457200" algn="just">
              <a:lnSpc>
                <a:spcPct val="150000"/>
              </a:lnSpc>
              <a:buFont typeface="+mj-lt"/>
              <a:buAutoNum type="arabicPeriod" startAt="2"/>
            </a:pPr>
            <a:r>
              <a:rPr lang="ko-KR" altLang="en-US" sz="2400" b="1" dirty="0" smtClean="0">
                <a:solidFill>
                  <a:schemeClr val="tx2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관계대명사 </a:t>
            </a:r>
            <a:r>
              <a:rPr lang="en-US" altLang="ko-KR" sz="2400" b="1" dirty="0" smtClean="0">
                <a:solidFill>
                  <a:schemeClr val="tx2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that: </a:t>
            </a:r>
            <a:r>
              <a:rPr lang="ko-KR" altLang="en-US" sz="2400" dirty="0" err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선행사에</a:t>
            </a:r>
            <a:r>
              <a:rPr lang="ko-KR" altLang="en-US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&lt;</a:t>
            </a:r>
            <a:r>
              <a:rPr lang="ko-KR" altLang="en-US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사람＋사물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〔</a:t>
            </a:r>
            <a:r>
              <a:rPr lang="ko-KR" altLang="en-US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동물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〕&gt;, </a:t>
            </a:r>
            <a:r>
              <a:rPr lang="ko-KR" altLang="en-US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최상급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서수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 the only, the same, the very</a:t>
            </a:r>
            <a:r>
              <a:rPr lang="en-US" altLang="ko-KR" sz="24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 all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 every, no, any, -thing </a:t>
            </a:r>
            <a:r>
              <a:rPr lang="ko-KR" altLang="en-US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등이 포함된 경우 관계대명사 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that</a:t>
            </a:r>
            <a:r>
              <a:rPr lang="ko-KR" altLang="en-US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이 주로 쓰인다</a:t>
            </a:r>
            <a:r>
              <a:rPr lang="en-US" altLang="ko-KR" sz="24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  <a:endParaRPr lang="en-US" altLang="ko-KR" sz="2400" b="1" dirty="0" smtClean="0">
              <a:solidFill>
                <a:schemeClr val="tx2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Look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at </a:t>
            </a:r>
            <a:r>
              <a:rPr lang="en-US" altLang="ko-KR" sz="2100" i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the girl and her dog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that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are running there. </a:t>
            </a:r>
            <a:endParaRPr lang="en-US" altLang="ko-KR" sz="2100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" name="순서도: 대체 처리 6"/>
          <p:cNvSpPr/>
          <p:nvPr/>
        </p:nvSpPr>
        <p:spPr>
          <a:xfrm>
            <a:off x="755576" y="1052736"/>
            <a:ext cx="3456384" cy="584775"/>
          </a:xfrm>
          <a:prstGeom prst="flowChartAlternateProcess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24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관계대명사의 </a:t>
            </a:r>
            <a:r>
              <a:rPr lang="ko-KR" altLang="en-US" sz="24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종류</a:t>
            </a:r>
          </a:p>
        </p:txBody>
      </p:sp>
      <p:sp>
        <p:nvSpPr>
          <p:cNvPr id="2" name="직사각형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맑은 고딕" pitchFamily="50" charset="-127"/>
                <a:ea typeface="맑은 고딕" pitchFamily="50" charset="-127"/>
              </a:rPr>
              <a:t>1. </a:t>
            </a:r>
            <a:r>
              <a:rPr lang="ko-KR" altLang="en-US" sz="28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관계대명사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" name="눈물 방울 9"/>
          <p:cNvSpPr/>
          <p:nvPr/>
        </p:nvSpPr>
        <p:spPr>
          <a:xfrm rot="16200000">
            <a:off x="257941" y="1006963"/>
            <a:ext cx="720080" cy="667611"/>
          </a:xfrm>
          <a:prstGeom prst="teardrop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rgbClr val="FF0066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1957" y="1044025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 smtClean="0">
                <a:solidFill>
                  <a:srgbClr val="7030A0"/>
                </a:solidFill>
              </a:rPr>
              <a:t>A</a:t>
            </a:r>
            <a:endParaRPr lang="ko-KR" altLang="en-US" sz="3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085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순서도: 대체 처리 7"/>
          <p:cNvSpPr/>
          <p:nvPr/>
        </p:nvSpPr>
        <p:spPr>
          <a:xfrm>
            <a:off x="284175" y="1700844"/>
            <a:ext cx="8608305" cy="4464460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52000" indent="-457200" algn="just">
              <a:lnSpc>
                <a:spcPct val="150000"/>
              </a:lnSpc>
              <a:buFont typeface="+mj-lt"/>
              <a:buAutoNum type="arabicPeriod" startAt="3"/>
            </a:pPr>
            <a:r>
              <a:rPr lang="ko-KR" altLang="en-US" sz="2400" b="1" dirty="0" smtClean="0">
                <a:solidFill>
                  <a:schemeClr val="tx2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관계대명사 </a:t>
            </a:r>
            <a:r>
              <a:rPr lang="en-US" altLang="ko-KR" sz="2400" b="1" dirty="0">
                <a:solidFill>
                  <a:schemeClr val="tx2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w</a:t>
            </a:r>
            <a:r>
              <a:rPr lang="en-US" altLang="ko-KR" sz="2400" b="1" dirty="0" smtClean="0">
                <a:solidFill>
                  <a:schemeClr val="tx2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hat: </a:t>
            </a:r>
            <a:r>
              <a:rPr lang="ko-KR" altLang="en-US" sz="24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관계대명사 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what</a:t>
            </a:r>
            <a:r>
              <a:rPr lang="ko-KR" altLang="en-US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은 </a:t>
            </a:r>
            <a:r>
              <a:rPr lang="ko-KR" altLang="en-US" sz="2400" dirty="0" err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선행사를</a:t>
            </a:r>
            <a:r>
              <a:rPr lang="ko-KR" altLang="en-US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포함하고 있으며 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the thing(s) </a:t>
            </a:r>
            <a:r>
              <a:rPr lang="en-US" altLang="ko-KR" sz="2400" dirty="0" err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which〔that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〕</a:t>
            </a:r>
            <a:r>
              <a:rPr lang="ko-KR" altLang="en-US" sz="24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로 바꿔 </a:t>
            </a:r>
            <a:r>
              <a:rPr lang="ko-KR" altLang="en-US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쓸 수 있다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명사절을 이끌며 ‘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~</a:t>
            </a:r>
            <a:r>
              <a:rPr lang="ko-KR" altLang="en-US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하는 것’으로 해석한다</a:t>
            </a:r>
            <a:r>
              <a:rPr lang="en-US" altLang="ko-KR" sz="24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  <a:endParaRPr lang="en-US" altLang="ko-KR" sz="2400" b="1" dirty="0" smtClean="0">
              <a:solidFill>
                <a:schemeClr val="tx2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1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What</a:t>
            </a: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 want to buy is this doll. </a:t>
            </a:r>
            <a:r>
              <a:rPr lang="en-US" altLang="ko-KR" sz="2100" dirty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&lt;</a:t>
            </a:r>
            <a:r>
              <a:rPr lang="ko-KR" altLang="en-US" sz="2100" dirty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주어</a:t>
            </a:r>
            <a:r>
              <a:rPr lang="en-US" altLang="ko-KR" sz="2100" dirty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&gt;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Remember </a:t>
            </a:r>
            <a:r>
              <a:rPr lang="en-US" altLang="ko-KR" sz="21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what</a:t>
            </a: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 said before. </a:t>
            </a:r>
            <a:r>
              <a:rPr lang="en-US" altLang="ko-KR" sz="2100" dirty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&lt;</a:t>
            </a:r>
            <a:r>
              <a:rPr lang="ko-KR" altLang="en-US" sz="2100" dirty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목적어</a:t>
            </a:r>
            <a:r>
              <a:rPr lang="en-US" altLang="ko-KR" sz="2100" dirty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&gt;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This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is </a:t>
            </a:r>
            <a:r>
              <a:rPr lang="en-US" altLang="ko-KR" sz="21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what</a:t>
            </a: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he taught me. </a:t>
            </a:r>
            <a:r>
              <a:rPr lang="en-US" altLang="ko-KR" sz="2100" dirty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&lt;</a:t>
            </a:r>
            <a:r>
              <a:rPr lang="ko-KR" altLang="en-US" sz="2100" dirty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보어</a:t>
            </a:r>
            <a:r>
              <a:rPr lang="en-US" altLang="ko-KR" sz="2100" dirty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&gt; </a:t>
            </a:r>
          </a:p>
        </p:txBody>
      </p:sp>
      <p:sp>
        <p:nvSpPr>
          <p:cNvPr id="7" name="순서도: 대체 처리 6"/>
          <p:cNvSpPr/>
          <p:nvPr/>
        </p:nvSpPr>
        <p:spPr>
          <a:xfrm>
            <a:off x="755576" y="1052736"/>
            <a:ext cx="3456384" cy="584775"/>
          </a:xfrm>
          <a:prstGeom prst="flowChartAlternateProcess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24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관계대명사의 </a:t>
            </a:r>
            <a:r>
              <a:rPr lang="ko-KR" altLang="en-US" sz="24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종류</a:t>
            </a:r>
          </a:p>
        </p:txBody>
      </p:sp>
      <p:sp>
        <p:nvSpPr>
          <p:cNvPr id="2" name="직사각형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맑은 고딕" pitchFamily="50" charset="-127"/>
                <a:ea typeface="맑은 고딕" pitchFamily="50" charset="-127"/>
              </a:rPr>
              <a:t>1. </a:t>
            </a:r>
            <a:r>
              <a:rPr lang="ko-KR" altLang="en-US" sz="28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관계대명사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" name="눈물 방울 9"/>
          <p:cNvSpPr/>
          <p:nvPr/>
        </p:nvSpPr>
        <p:spPr>
          <a:xfrm rot="16200000">
            <a:off x="257941" y="1006963"/>
            <a:ext cx="720080" cy="667611"/>
          </a:xfrm>
          <a:prstGeom prst="teardrop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rgbClr val="FF0066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1957" y="1044025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 smtClean="0">
                <a:solidFill>
                  <a:srgbClr val="7030A0"/>
                </a:solidFill>
              </a:rPr>
              <a:t>A</a:t>
            </a:r>
            <a:endParaRPr lang="ko-KR" altLang="en-US" sz="3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52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맑은 고딕" pitchFamily="50" charset="-127"/>
                <a:ea typeface="맑은 고딕" pitchFamily="50" charset="-127"/>
              </a:rPr>
              <a:t>1. </a:t>
            </a:r>
            <a:r>
              <a:rPr lang="ko-KR" altLang="en-US" sz="28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관계대명사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" name="순서도: 대체 처리 9"/>
          <p:cNvSpPr/>
          <p:nvPr/>
        </p:nvSpPr>
        <p:spPr>
          <a:xfrm>
            <a:off x="1247598" y="2276872"/>
            <a:ext cx="7204259" cy="2952328"/>
          </a:xfrm>
          <a:prstGeom prst="flowChartAlternateProcess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ko-KR" altLang="en-US" sz="21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관계대명사 </a:t>
            </a:r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what vs. </a:t>
            </a:r>
            <a:r>
              <a:rPr lang="ko-KR" altLang="en-US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의문사 </a:t>
            </a:r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what</a:t>
            </a:r>
          </a:p>
          <a:p>
            <a:r>
              <a:rPr lang="ko-KR" altLang="en-US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일반적으로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what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을 ‘무엇’으로 </a:t>
            </a:r>
            <a:r>
              <a:rPr lang="ko-KR" altLang="en-US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해석해서 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의미가 통하면 의문사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그렇지 않으면 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관계사로 보면 된다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endParaRPr lang="en-US" altLang="ko-KR" sz="21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endParaRPr lang="en-US" altLang="ko-KR" sz="21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• Tell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me </a:t>
            </a:r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what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you </a:t>
            </a: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did yesterday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 &lt;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의문사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&gt; </a:t>
            </a:r>
            <a:endParaRPr lang="en-US" altLang="ko-KR" sz="21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(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네가 </a:t>
            </a:r>
            <a:r>
              <a:rPr lang="ko-KR" altLang="en-US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어제 무엇을 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했는지 내게 말해 줘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.)</a:t>
            </a:r>
          </a:p>
          <a:p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• He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gave me </a:t>
            </a:r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what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I wanted</a:t>
            </a: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 &lt;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관계사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&gt; </a:t>
            </a:r>
            <a:endParaRPr lang="en-US" altLang="ko-KR" sz="21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(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그는 내가 원했던 </a:t>
            </a:r>
            <a:r>
              <a:rPr lang="ko-KR" altLang="en-US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것을 나에게 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줬어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.)</a:t>
            </a:r>
            <a:endParaRPr lang="en-US" altLang="ko-KR" sz="21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1" name="오각형 10"/>
          <p:cNvSpPr/>
          <p:nvPr/>
        </p:nvSpPr>
        <p:spPr>
          <a:xfrm>
            <a:off x="594206" y="1844824"/>
            <a:ext cx="2052353" cy="432048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rgbClr val="FF0066"/>
                </a:solidFill>
              </a:rPr>
              <a:t>Plus </a:t>
            </a:r>
            <a:r>
              <a:rPr lang="en-US" altLang="ko-KR" dirty="0" smtClean="0">
                <a:solidFill>
                  <a:schemeClr val="tx1"/>
                </a:solidFill>
              </a:rPr>
              <a:t>Grammar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" name="순서도: 대체 처리 4"/>
          <p:cNvSpPr/>
          <p:nvPr/>
        </p:nvSpPr>
        <p:spPr>
          <a:xfrm>
            <a:off x="755576" y="1052736"/>
            <a:ext cx="3456384" cy="584775"/>
          </a:xfrm>
          <a:prstGeom prst="flowChartAlternateProcess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24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관계대명사의 </a:t>
            </a:r>
            <a:r>
              <a:rPr lang="ko-KR" altLang="en-US" sz="24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종류</a:t>
            </a:r>
          </a:p>
        </p:txBody>
      </p:sp>
      <p:sp>
        <p:nvSpPr>
          <p:cNvPr id="6" name="눈물 방울 5"/>
          <p:cNvSpPr/>
          <p:nvPr/>
        </p:nvSpPr>
        <p:spPr>
          <a:xfrm rot="16200000">
            <a:off x="257941" y="1006963"/>
            <a:ext cx="720080" cy="667611"/>
          </a:xfrm>
          <a:prstGeom prst="teardrop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rgbClr val="FF0066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1957" y="1044025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 smtClean="0">
                <a:solidFill>
                  <a:srgbClr val="7030A0"/>
                </a:solidFill>
              </a:rPr>
              <a:t>A</a:t>
            </a:r>
            <a:endParaRPr lang="ko-KR" altLang="en-US" sz="3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02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순서도: 대체 처리 7"/>
          <p:cNvSpPr/>
          <p:nvPr/>
        </p:nvSpPr>
        <p:spPr>
          <a:xfrm>
            <a:off x="311988" y="1700844"/>
            <a:ext cx="8608305" cy="4752492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endParaRPr lang="en-US" altLang="ko-KR" sz="21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endParaRPr lang="en-US" altLang="ko-KR" sz="21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endParaRPr lang="en-US" altLang="ko-KR" sz="21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endParaRPr lang="en-US" altLang="ko-KR" sz="21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endParaRPr lang="en-US" altLang="ko-KR" sz="21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endParaRPr lang="en-US" altLang="ko-KR" sz="21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just"/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cf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계속적 용법의 예외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관계대명사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that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과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what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은 계속적 용법으로 쓸 수 없다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He bought a bag</a:t>
            </a:r>
            <a:r>
              <a:rPr lang="en-US" altLang="ko-KR" sz="2100" i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 that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was very expensive. (×)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He bought a bag</a:t>
            </a:r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en-US" altLang="ko-KR" sz="2100" b="1" dirty="0" err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which〔but</a:t>
            </a:r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it〕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was very expensive. (◯)</a:t>
            </a:r>
          </a:p>
        </p:txBody>
      </p:sp>
      <p:sp>
        <p:nvSpPr>
          <p:cNvPr id="7" name="순서도: 대체 처리 6"/>
          <p:cNvSpPr/>
          <p:nvPr/>
        </p:nvSpPr>
        <p:spPr>
          <a:xfrm>
            <a:off x="826942" y="1044024"/>
            <a:ext cx="3744416" cy="584775"/>
          </a:xfrm>
          <a:prstGeom prst="flowChartAlternateProcess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24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관계대명사의 </a:t>
            </a:r>
            <a:r>
              <a:rPr lang="ko-KR" altLang="en-US" sz="24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용</a:t>
            </a:r>
            <a:r>
              <a:rPr lang="ko-KR" altLang="en-US" sz="24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법</a:t>
            </a:r>
          </a:p>
        </p:txBody>
      </p:sp>
      <p:sp>
        <p:nvSpPr>
          <p:cNvPr id="2" name="직사각형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맑은 고딕" pitchFamily="50" charset="-127"/>
                <a:ea typeface="맑은 고딕" pitchFamily="50" charset="-127"/>
              </a:rPr>
              <a:t>1. </a:t>
            </a:r>
            <a:r>
              <a:rPr lang="ko-KR" altLang="en-US" sz="28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관계대명사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1" name="눈물 방울 10"/>
          <p:cNvSpPr/>
          <p:nvPr/>
        </p:nvSpPr>
        <p:spPr>
          <a:xfrm rot="16200000">
            <a:off x="257941" y="1006963"/>
            <a:ext cx="720080" cy="667611"/>
          </a:xfrm>
          <a:prstGeom prst="teardrop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rgbClr val="FF0066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1957" y="1044025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 smtClean="0">
                <a:solidFill>
                  <a:srgbClr val="7030A0"/>
                </a:solidFill>
              </a:rPr>
              <a:t>B</a:t>
            </a:r>
            <a:endParaRPr lang="ko-KR" altLang="en-US" sz="3200" b="1" dirty="0">
              <a:solidFill>
                <a:srgbClr val="7030A0"/>
              </a:solidFill>
            </a:endParaRPr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222656"/>
              </p:ext>
            </p:extLst>
          </p:nvPr>
        </p:nvGraphicFramePr>
        <p:xfrm>
          <a:off x="542120" y="1988840"/>
          <a:ext cx="8134336" cy="26822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077552"/>
                <a:gridCol w="3636404"/>
                <a:gridCol w="3420380"/>
              </a:tblGrid>
              <a:tr h="12192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제한적</a:t>
                      </a:r>
                    </a:p>
                    <a:p>
                      <a:pPr algn="ctr" latinLnBrk="1"/>
                      <a:r>
                        <a:rPr lang="ko-KR" altLang="en-US" dirty="0" smtClean="0"/>
                        <a:t>용법</a:t>
                      </a:r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50000"/>
                        </a:lnSpc>
                      </a:pPr>
                      <a:r>
                        <a:rPr lang="ko-KR" altLang="en-US" b="0" dirty="0" err="1" smtClean="0">
                          <a:latin typeface="HY강M" pitchFamily="18" charset="-127"/>
                          <a:ea typeface="HY강M" pitchFamily="18" charset="-127"/>
                        </a:rPr>
                        <a:t>선행사를</a:t>
                      </a:r>
                      <a:r>
                        <a:rPr lang="ko-KR" altLang="en-US" b="0" dirty="0" smtClean="0">
                          <a:latin typeface="HY강M" pitchFamily="18" charset="-127"/>
                          <a:ea typeface="HY강M" pitchFamily="18" charset="-127"/>
                        </a:rPr>
                        <a:t> 직접 수식하며 관계대명사의 뒤에서부터 해석한다</a:t>
                      </a:r>
                      <a:r>
                        <a:rPr lang="en-US" altLang="ko-KR" b="0" dirty="0" smtClean="0">
                          <a:latin typeface="HY강M" pitchFamily="18" charset="-127"/>
                          <a:ea typeface="HY강M" pitchFamily="18" charset="-127"/>
                        </a:rPr>
                        <a:t>.</a:t>
                      </a:r>
                      <a:endParaRPr lang="ko-KR" altLang="en-US" b="0" spc="-300" dirty="0">
                        <a:latin typeface="HY강M" pitchFamily="18" charset="-127"/>
                        <a:ea typeface="HY강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just" latinLnBrk="1"/>
                      <a:r>
                        <a:rPr lang="en-US" altLang="ko-KR" sz="2000" b="0" dirty="0" smtClean="0">
                          <a:latin typeface="+mn-lt"/>
                          <a:ea typeface="HY강M" pitchFamily="18" charset="-127"/>
                        </a:rPr>
                        <a:t>She has two sons </a:t>
                      </a:r>
                      <a:r>
                        <a:rPr lang="en-US" altLang="ko-KR" sz="2000" b="1" dirty="0" smtClean="0">
                          <a:latin typeface="+mn-lt"/>
                          <a:ea typeface="HY강M" pitchFamily="18" charset="-127"/>
                        </a:rPr>
                        <a:t>who</a:t>
                      </a:r>
                      <a:r>
                        <a:rPr lang="en-US" altLang="ko-KR" sz="2000" b="0" dirty="0" smtClean="0">
                          <a:latin typeface="+mn-lt"/>
                          <a:ea typeface="HY강M" pitchFamily="18" charset="-127"/>
                        </a:rPr>
                        <a:t> became cooks.</a:t>
                      </a:r>
                      <a:r>
                        <a:rPr lang="en-US" altLang="ko-KR" b="0" dirty="0" smtClean="0">
                          <a:latin typeface="+mn-lt"/>
                          <a:ea typeface="HY강M" pitchFamily="18" charset="-127"/>
                        </a:rPr>
                        <a:t> </a:t>
                      </a:r>
                    </a:p>
                    <a:p>
                      <a:pPr algn="just" latinLnBrk="1"/>
                      <a:r>
                        <a:rPr lang="en-US" altLang="ko-KR" sz="1600" b="0" dirty="0" smtClean="0">
                          <a:latin typeface="HY강M" pitchFamily="18" charset="-127"/>
                          <a:ea typeface="HY강M" pitchFamily="18" charset="-127"/>
                        </a:rPr>
                        <a:t>&lt;</a:t>
                      </a:r>
                      <a:r>
                        <a:rPr lang="ko-KR" altLang="en-US" sz="1600" b="0" dirty="0" smtClean="0">
                          <a:latin typeface="HY강M" pitchFamily="18" charset="-127"/>
                          <a:ea typeface="HY강M" pitchFamily="18" charset="-127"/>
                        </a:rPr>
                        <a:t>아들이 두 명 이상임</a:t>
                      </a:r>
                      <a:r>
                        <a:rPr lang="en-US" altLang="ko-KR" sz="1600" b="0" dirty="0" smtClean="0">
                          <a:latin typeface="HY강M" pitchFamily="18" charset="-127"/>
                          <a:ea typeface="HY강M" pitchFamily="18" charset="-127"/>
                        </a:rPr>
                        <a:t>.&gt;</a:t>
                      </a:r>
                      <a:r>
                        <a:rPr lang="en-US" altLang="ko-KR" b="0" dirty="0" smtClean="0">
                          <a:latin typeface="HY강M" pitchFamily="18" charset="-127"/>
                          <a:ea typeface="HY강M" pitchFamily="18" charset="-127"/>
                        </a:rPr>
                        <a:t> </a:t>
                      </a:r>
                    </a:p>
                    <a:p>
                      <a:pPr algn="just" latinLnBrk="1"/>
                      <a:r>
                        <a:rPr lang="ko-KR" altLang="en-US" sz="1600" b="0" dirty="0" smtClean="0">
                          <a:latin typeface="HY강M" pitchFamily="18" charset="-127"/>
                          <a:ea typeface="HY강M" pitchFamily="18" charset="-127"/>
                        </a:rPr>
                        <a:t>그녀는 요리사가 된 두 아들이 있다</a:t>
                      </a:r>
                      <a:endParaRPr lang="ko-KR" altLang="en-US" b="0" dirty="0">
                        <a:latin typeface="HY강M" pitchFamily="18" charset="-127"/>
                        <a:ea typeface="HY강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계속적</a:t>
                      </a:r>
                    </a:p>
                    <a:p>
                      <a:pPr algn="ctr" latinLnBrk="1"/>
                      <a:r>
                        <a:rPr lang="ko-KR" altLang="en-US" dirty="0" smtClean="0"/>
                        <a:t>용법</a:t>
                      </a:r>
                      <a:endParaRPr lang="ko-KR" alt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/>
                      <a:r>
                        <a:rPr lang="en-US" altLang="ko-KR" b="0" dirty="0" smtClean="0">
                          <a:latin typeface="HY강M" pitchFamily="18" charset="-127"/>
                          <a:ea typeface="HY강M" pitchFamily="18" charset="-127"/>
                        </a:rPr>
                        <a:t>• </a:t>
                      </a:r>
                      <a:r>
                        <a:rPr lang="ko-KR" altLang="en-US" b="0" dirty="0" err="1" smtClean="0">
                          <a:latin typeface="HY강M" pitchFamily="18" charset="-127"/>
                          <a:ea typeface="HY강M" pitchFamily="18" charset="-127"/>
                        </a:rPr>
                        <a:t>선행사를</a:t>
                      </a:r>
                      <a:r>
                        <a:rPr lang="ko-KR" altLang="en-US" b="0" dirty="0" smtClean="0">
                          <a:latin typeface="HY강M" pitchFamily="18" charset="-127"/>
                          <a:ea typeface="HY강M" pitchFamily="18" charset="-127"/>
                        </a:rPr>
                        <a:t> 보충 설명하는 관계대명사로 </a:t>
                      </a:r>
                      <a:r>
                        <a:rPr lang="en-US" altLang="ko-KR" b="0" dirty="0" smtClean="0">
                          <a:latin typeface="HY강M" pitchFamily="18" charset="-127"/>
                          <a:ea typeface="HY강M" pitchFamily="18" charset="-127"/>
                        </a:rPr>
                        <a:t>&lt;</a:t>
                      </a:r>
                      <a:r>
                        <a:rPr lang="ko-KR" altLang="en-US" b="0" dirty="0" smtClean="0">
                          <a:latin typeface="HY강M" pitchFamily="18" charset="-127"/>
                          <a:ea typeface="HY강M" pitchFamily="18" charset="-127"/>
                        </a:rPr>
                        <a:t>콤마</a:t>
                      </a:r>
                      <a:r>
                        <a:rPr lang="en-US" altLang="ko-KR" b="0" dirty="0" smtClean="0">
                          <a:latin typeface="HY강M" pitchFamily="18" charset="-127"/>
                          <a:ea typeface="HY강M" pitchFamily="18" charset="-127"/>
                        </a:rPr>
                        <a:t>(,)</a:t>
                      </a:r>
                      <a:r>
                        <a:rPr lang="ko-KR" altLang="en-US" b="0" dirty="0" smtClean="0">
                          <a:latin typeface="HY강M" pitchFamily="18" charset="-127"/>
                          <a:ea typeface="HY강M" pitchFamily="18" charset="-127"/>
                        </a:rPr>
                        <a:t>＋관계대명사</a:t>
                      </a:r>
                      <a:r>
                        <a:rPr lang="en-US" altLang="ko-KR" b="0" dirty="0" smtClean="0">
                          <a:latin typeface="HY강M" pitchFamily="18" charset="-127"/>
                          <a:ea typeface="HY강M" pitchFamily="18" charset="-127"/>
                        </a:rPr>
                        <a:t>&gt;</a:t>
                      </a:r>
                      <a:r>
                        <a:rPr lang="ko-KR" altLang="en-US" b="0" dirty="0" smtClean="0">
                          <a:latin typeface="HY강M" pitchFamily="18" charset="-127"/>
                          <a:ea typeface="HY강M" pitchFamily="18" charset="-127"/>
                        </a:rPr>
                        <a:t>의 형태이며 앞에서부터 해석한다</a:t>
                      </a:r>
                      <a:r>
                        <a:rPr lang="en-US" altLang="ko-KR" b="0" dirty="0" smtClean="0">
                          <a:latin typeface="HY강M" pitchFamily="18" charset="-127"/>
                          <a:ea typeface="HY강M" pitchFamily="18" charset="-127"/>
                        </a:rPr>
                        <a:t>.</a:t>
                      </a:r>
                    </a:p>
                    <a:p>
                      <a:pPr algn="just" latinLnBrk="1"/>
                      <a:r>
                        <a:rPr lang="en-US" altLang="ko-KR" b="0" dirty="0" smtClean="0">
                          <a:latin typeface="HY강M" pitchFamily="18" charset="-127"/>
                          <a:ea typeface="HY강M" pitchFamily="18" charset="-127"/>
                        </a:rPr>
                        <a:t>• </a:t>
                      </a:r>
                      <a:r>
                        <a:rPr lang="ko-KR" altLang="en-US" b="0" dirty="0" smtClean="0">
                          <a:latin typeface="HY강M" pitchFamily="18" charset="-127"/>
                          <a:ea typeface="HY강M" pitchFamily="18" charset="-127"/>
                        </a:rPr>
                        <a:t>관계대명사는 </a:t>
                      </a:r>
                      <a:r>
                        <a:rPr lang="en-US" altLang="ko-KR" b="0" dirty="0" smtClean="0">
                          <a:latin typeface="HY강M" pitchFamily="18" charset="-127"/>
                          <a:ea typeface="HY강M" pitchFamily="18" charset="-127"/>
                        </a:rPr>
                        <a:t>&lt;</a:t>
                      </a:r>
                      <a:r>
                        <a:rPr lang="ko-KR" altLang="en-US" b="0" dirty="0" smtClean="0">
                          <a:latin typeface="HY강M" pitchFamily="18" charset="-127"/>
                          <a:ea typeface="HY강M" pitchFamily="18" charset="-127"/>
                        </a:rPr>
                        <a:t>접속사＋대명사</a:t>
                      </a:r>
                      <a:r>
                        <a:rPr lang="en-US" altLang="ko-KR" b="0" dirty="0" smtClean="0">
                          <a:latin typeface="HY강M" pitchFamily="18" charset="-127"/>
                          <a:ea typeface="HY강M" pitchFamily="18" charset="-127"/>
                        </a:rPr>
                        <a:t>&gt;</a:t>
                      </a:r>
                      <a:r>
                        <a:rPr lang="ko-KR" altLang="en-US" b="0" dirty="0" smtClean="0">
                          <a:latin typeface="HY강M" pitchFamily="18" charset="-127"/>
                          <a:ea typeface="HY강M" pitchFamily="18" charset="-127"/>
                        </a:rPr>
                        <a:t>로 바꿔 쓸 수 있다</a:t>
                      </a:r>
                      <a:r>
                        <a:rPr lang="en-US" altLang="ko-KR" b="0" dirty="0" smtClean="0">
                          <a:latin typeface="HY강M" pitchFamily="18" charset="-127"/>
                          <a:ea typeface="HY강M" pitchFamily="18" charset="-127"/>
                        </a:rPr>
                        <a:t>.</a:t>
                      </a:r>
                      <a:endParaRPr lang="ko-KR" altLang="en-US" b="0" dirty="0">
                        <a:latin typeface="HY강M" pitchFamily="18" charset="-127"/>
                        <a:ea typeface="HY강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just" latinLnBrk="1"/>
                      <a:r>
                        <a:rPr lang="en-US" altLang="ko-KR" sz="2000" dirty="0" smtClean="0">
                          <a:latin typeface="+mn-lt"/>
                          <a:ea typeface="HY강M" pitchFamily="18" charset="-127"/>
                        </a:rPr>
                        <a:t>She has two sons</a:t>
                      </a:r>
                      <a:r>
                        <a:rPr lang="en-US" altLang="ko-KR" sz="2000" b="1" dirty="0" smtClean="0">
                          <a:latin typeface="+mn-lt"/>
                          <a:ea typeface="HY강M" pitchFamily="18" charset="-127"/>
                        </a:rPr>
                        <a:t>, </a:t>
                      </a:r>
                      <a:r>
                        <a:rPr lang="en-US" altLang="ko-KR" sz="2000" b="1" dirty="0" err="1" smtClean="0">
                          <a:latin typeface="+mn-lt"/>
                          <a:ea typeface="HY강M" pitchFamily="18" charset="-127"/>
                        </a:rPr>
                        <a:t>who〔and</a:t>
                      </a:r>
                      <a:r>
                        <a:rPr lang="en-US" altLang="ko-KR" sz="2000" b="1" dirty="0" smtClean="0">
                          <a:latin typeface="+mn-lt"/>
                          <a:ea typeface="HY강M" pitchFamily="18" charset="-127"/>
                        </a:rPr>
                        <a:t> </a:t>
                      </a:r>
                      <a:r>
                        <a:rPr lang="en-US" altLang="ko-KR" sz="2000" b="1" dirty="0" err="1" smtClean="0">
                          <a:latin typeface="+mn-lt"/>
                          <a:ea typeface="HY강M" pitchFamily="18" charset="-127"/>
                        </a:rPr>
                        <a:t>they〕</a:t>
                      </a:r>
                      <a:r>
                        <a:rPr lang="en-US" altLang="ko-KR" sz="2000" dirty="0" err="1" smtClean="0">
                          <a:latin typeface="+mn-lt"/>
                          <a:ea typeface="HY강M" pitchFamily="18" charset="-127"/>
                        </a:rPr>
                        <a:t>became</a:t>
                      </a:r>
                      <a:r>
                        <a:rPr lang="en-US" altLang="ko-KR" sz="2000" dirty="0" smtClean="0">
                          <a:latin typeface="+mn-lt"/>
                          <a:ea typeface="HY강M" pitchFamily="18" charset="-127"/>
                        </a:rPr>
                        <a:t> cooks. </a:t>
                      </a:r>
                    </a:p>
                    <a:p>
                      <a:pPr algn="just" latinLnBrk="1"/>
                      <a:r>
                        <a:rPr lang="en-US" altLang="ko-KR" sz="1600" dirty="0" smtClean="0">
                          <a:latin typeface="HY강M" pitchFamily="18" charset="-127"/>
                          <a:ea typeface="HY강M" pitchFamily="18" charset="-127"/>
                        </a:rPr>
                        <a:t>&lt;</a:t>
                      </a:r>
                      <a:r>
                        <a:rPr lang="ko-KR" altLang="en-US" sz="1600" dirty="0" smtClean="0">
                          <a:latin typeface="HY강M" pitchFamily="18" charset="-127"/>
                          <a:ea typeface="HY강M" pitchFamily="18" charset="-127"/>
                        </a:rPr>
                        <a:t>아들이 두 명임</a:t>
                      </a:r>
                      <a:r>
                        <a:rPr lang="en-US" altLang="ko-KR" sz="1600" dirty="0" smtClean="0">
                          <a:latin typeface="HY강M" pitchFamily="18" charset="-127"/>
                          <a:ea typeface="HY강M" pitchFamily="18" charset="-127"/>
                        </a:rPr>
                        <a:t>.&gt;</a:t>
                      </a:r>
                      <a:endParaRPr lang="en-US" altLang="ko-KR" dirty="0" smtClean="0">
                        <a:latin typeface="HY강M" pitchFamily="18" charset="-127"/>
                        <a:ea typeface="HY강M" pitchFamily="18" charset="-127"/>
                      </a:endParaRPr>
                    </a:p>
                    <a:p>
                      <a:pPr algn="just" latinLnBrk="1"/>
                      <a:r>
                        <a:rPr lang="en-US" altLang="ko-KR" dirty="0" smtClean="0">
                          <a:latin typeface="HY강M" pitchFamily="18" charset="-127"/>
                          <a:ea typeface="HY강M" pitchFamily="18" charset="-127"/>
                        </a:rPr>
                        <a:t> </a:t>
                      </a:r>
                      <a:r>
                        <a:rPr lang="ko-KR" altLang="en-US" sz="1600" dirty="0" smtClean="0">
                          <a:latin typeface="HY강M" pitchFamily="18" charset="-127"/>
                          <a:ea typeface="HY강M" pitchFamily="18" charset="-127"/>
                        </a:rPr>
                        <a:t>그녀는 두 아들이 있는데</a:t>
                      </a:r>
                      <a:r>
                        <a:rPr lang="en-US" altLang="ko-KR" sz="1600" dirty="0" smtClean="0">
                          <a:latin typeface="HY강M" pitchFamily="18" charset="-127"/>
                          <a:ea typeface="HY강M" pitchFamily="18" charset="-127"/>
                        </a:rPr>
                        <a:t>, </a:t>
                      </a:r>
                      <a:r>
                        <a:rPr lang="ko-KR" altLang="en-US" sz="1600" dirty="0" smtClean="0">
                          <a:latin typeface="HY강M" pitchFamily="18" charset="-127"/>
                          <a:ea typeface="HY강M" pitchFamily="18" charset="-127"/>
                        </a:rPr>
                        <a:t>그들은 요리사가 되었다</a:t>
                      </a:r>
                      <a:r>
                        <a:rPr lang="en-US" altLang="ko-KR" sz="1600" dirty="0" smtClean="0">
                          <a:latin typeface="HY강M" pitchFamily="18" charset="-127"/>
                          <a:ea typeface="HY강M" pitchFamily="18" charset="-127"/>
                        </a:rPr>
                        <a:t>.</a:t>
                      </a:r>
                      <a:endParaRPr lang="ko-KR" altLang="en-US" sz="1600" dirty="0">
                        <a:latin typeface="HY강M" pitchFamily="18" charset="-127"/>
                        <a:ea typeface="HY강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424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순서도: 대체 처리 6"/>
          <p:cNvSpPr/>
          <p:nvPr/>
        </p:nvSpPr>
        <p:spPr>
          <a:xfrm>
            <a:off x="826942" y="1044024"/>
            <a:ext cx="3744416" cy="584775"/>
          </a:xfrm>
          <a:prstGeom prst="flowChartAlternateProcess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24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관계대명사의 </a:t>
            </a:r>
            <a:r>
              <a:rPr lang="ko-KR" altLang="en-US" sz="24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용</a:t>
            </a:r>
            <a:r>
              <a:rPr lang="ko-KR" altLang="en-US" sz="24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법</a:t>
            </a:r>
          </a:p>
        </p:txBody>
      </p:sp>
      <p:sp>
        <p:nvSpPr>
          <p:cNvPr id="2" name="직사각형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맑은 고딕" pitchFamily="50" charset="-127"/>
                <a:ea typeface="맑은 고딕" pitchFamily="50" charset="-127"/>
              </a:rPr>
              <a:t>1. </a:t>
            </a:r>
            <a:r>
              <a:rPr lang="ko-KR" altLang="en-US" sz="28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관계대명사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1" name="눈물 방울 10"/>
          <p:cNvSpPr/>
          <p:nvPr/>
        </p:nvSpPr>
        <p:spPr>
          <a:xfrm rot="16200000">
            <a:off x="257941" y="1006963"/>
            <a:ext cx="720080" cy="667611"/>
          </a:xfrm>
          <a:prstGeom prst="teardrop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rgbClr val="FF0066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1957" y="1044025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 smtClean="0">
                <a:solidFill>
                  <a:srgbClr val="7030A0"/>
                </a:solidFill>
              </a:rPr>
              <a:t>B</a:t>
            </a:r>
            <a:endParaRPr lang="ko-KR" altLang="en-US" sz="3200" b="1" dirty="0">
              <a:solidFill>
                <a:srgbClr val="7030A0"/>
              </a:solidFill>
            </a:endParaRPr>
          </a:p>
        </p:txBody>
      </p:sp>
      <p:sp>
        <p:nvSpPr>
          <p:cNvPr id="10" name="순서도: 대체 처리 9"/>
          <p:cNvSpPr/>
          <p:nvPr/>
        </p:nvSpPr>
        <p:spPr>
          <a:xfrm>
            <a:off x="1076938" y="2773120"/>
            <a:ext cx="7383494" cy="1736000"/>
          </a:xfrm>
          <a:prstGeom prst="flowChartAlternateProcess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which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는 앞 문장 전체를 </a:t>
            </a:r>
            <a:r>
              <a:rPr lang="ko-KR" altLang="en-US" sz="2100" dirty="0" err="1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선행사로</a:t>
            </a:r>
            <a:r>
              <a:rPr lang="ko-KR" altLang="en-US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받기도 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한다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altLang="ko-KR" sz="2100" i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He said he was ill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en-US" altLang="ko-KR" sz="2100" b="1" dirty="0" err="1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which</a:t>
            </a:r>
            <a:r>
              <a:rPr lang="en-US" altLang="ko-KR" sz="2100" dirty="0" err="1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〔but</a:t>
            </a: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it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〕 was a lie. </a:t>
            </a:r>
            <a:endParaRPr lang="en-US" altLang="ko-KR" sz="21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그는 아프다고 </a:t>
            </a:r>
            <a:r>
              <a:rPr lang="ko-KR" altLang="en-US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말했는데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그것은 거짓말이었다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.)</a:t>
            </a:r>
            <a:endParaRPr lang="en-US" altLang="ko-KR" sz="2100" b="1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3" name="오각형 12"/>
          <p:cNvSpPr/>
          <p:nvPr/>
        </p:nvSpPr>
        <p:spPr>
          <a:xfrm>
            <a:off x="646797" y="2344681"/>
            <a:ext cx="2052353" cy="432048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rgbClr val="FF0066"/>
                </a:solidFill>
              </a:rPr>
              <a:t>Plus </a:t>
            </a:r>
            <a:r>
              <a:rPr lang="en-US" altLang="ko-KR" dirty="0" smtClean="0">
                <a:solidFill>
                  <a:schemeClr val="tx1"/>
                </a:solidFill>
              </a:rPr>
              <a:t>Grammar</a:t>
            </a:r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602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순서도: 대체 처리 7"/>
          <p:cNvSpPr/>
          <p:nvPr/>
        </p:nvSpPr>
        <p:spPr>
          <a:xfrm>
            <a:off x="311988" y="1700844"/>
            <a:ext cx="8608305" cy="4536468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endParaRPr lang="en-US" altLang="ko-KR" sz="21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just"/>
            <a:r>
              <a:rPr lang="ko-KR" altLang="en-US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관계부사는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&lt;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접속사＋부사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&gt;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의 역할을 하며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장소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시간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이유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방법을 나타내는 </a:t>
            </a:r>
            <a:r>
              <a:rPr lang="ko-KR" altLang="en-US" sz="2100" dirty="0" err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선행사를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수식한다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관계부사는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&lt;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전치사＋관계대명사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&gt;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의 형태로 바꿔 쓸 수 있다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2100" dirty="0" err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선행사와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관계부사 둘 중 </a:t>
            </a:r>
            <a:r>
              <a:rPr lang="ko-KR" altLang="en-US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하나는 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생략 가능하다</a:t>
            </a: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algn="just"/>
            <a:endParaRPr lang="en-US" altLang="ko-KR" sz="21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just"/>
            <a:endParaRPr lang="en-US" altLang="ko-KR" sz="21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just"/>
            <a:endParaRPr lang="en-US" altLang="ko-KR" sz="21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just"/>
            <a:endParaRPr lang="en-US" altLang="ko-KR" sz="21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just"/>
            <a:endParaRPr lang="en-US" altLang="ko-KR" sz="21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just"/>
            <a:endParaRPr lang="en-US" altLang="ko-KR" sz="21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just"/>
            <a:endParaRPr lang="en-US" altLang="ko-KR" sz="21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just"/>
            <a:endParaRPr lang="en-US" altLang="ko-KR" sz="21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endParaRPr lang="en-US" altLang="ko-KR" sz="21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" name="순서도: 대체 처리 6"/>
          <p:cNvSpPr/>
          <p:nvPr/>
        </p:nvSpPr>
        <p:spPr>
          <a:xfrm>
            <a:off x="826942" y="1044024"/>
            <a:ext cx="3385018" cy="584775"/>
          </a:xfrm>
          <a:prstGeom prst="flowChartAlternateProcess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24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관계부사</a:t>
            </a:r>
          </a:p>
        </p:txBody>
      </p:sp>
      <p:sp>
        <p:nvSpPr>
          <p:cNvPr id="2" name="직사각형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맑은 고딕" pitchFamily="50" charset="-127"/>
                <a:ea typeface="맑은 고딕" pitchFamily="50" charset="-127"/>
              </a:rPr>
              <a:t>2. </a:t>
            </a:r>
            <a:r>
              <a:rPr lang="ko-KR" altLang="en-US" sz="28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관계부사</a:t>
            </a:r>
            <a:r>
              <a:rPr lang="en-US" altLang="ko-KR" sz="28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/</a:t>
            </a:r>
            <a:r>
              <a:rPr lang="ko-KR" altLang="en-US" sz="28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복합관계사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눈물 방울 8"/>
          <p:cNvSpPr/>
          <p:nvPr/>
        </p:nvSpPr>
        <p:spPr>
          <a:xfrm rot="16200000">
            <a:off x="257941" y="1006963"/>
            <a:ext cx="720080" cy="667611"/>
          </a:xfrm>
          <a:prstGeom prst="teardrop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rgbClr val="FF0066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1957" y="1044025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 smtClean="0">
                <a:solidFill>
                  <a:srgbClr val="7030A0"/>
                </a:solidFill>
              </a:rPr>
              <a:t>D</a:t>
            </a:r>
            <a:endParaRPr lang="ko-KR" altLang="en-US" sz="3200" b="1" dirty="0">
              <a:solidFill>
                <a:srgbClr val="7030A0"/>
              </a:solidFill>
            </a:endParaRPr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0094455"/>
              </p:ext>
            </p:extLst>
          </p:nvPr>
        </p:nvGraphicFramePr>
        <p:xfrm>
          <a:off x="617981" y="3645024"/>
          <a:ext cx="7914459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8153"/>
                <a:gridCol w="2638153"/>
                <a:gridCol w="2638153"/>
              </a:tblGrid>
              <a:tr h="14973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solidFill>
                            <a:schemeClr val="tx1"/>
                          </a:solidFill>
                        </a:rPr>
                        <a:t>선행사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solidFill>
                            <a:schemeClr val="tx1"/>
                          </a:solidFill>
                        </a:rPr>
                        <a:t>관계부사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solidFill>
                            <a:schemeClr val="tx1"/>
                          </a:solidFill>
                        </a:rPr>
                        <a:t>전치사＋관계대명사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장소 </a:t>
                      </a:r>
                      <a:r>
                        <a:rPr lang="en-US" altLang="ko-KR" dirty="0" smtClean="0"/>
                        <a:t>(the place, city </a:t>
                      </a:r>
                      <a:r>
                        <a:rPr lang="ko-KR" altLang="en-US" dirty="0" smtClean="0"/>
                        <a:t>등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where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err="1" smtClean="0"/>
                        <a:t>at〔on</a:t>
                      </a:r>
                      <a:r>
                        <a:rPr lang="en-US" altLang="ko-KR" dirty="0" smtClean="0"/>
                        <a:t>, in〕 which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시간 </a:t>
                      </a:r>
                      <a:r>
                        <a:rPr lang="en-US" altLang="ko-KR" dirty="0" smtClean="0"/>
                        <a:t>(the time, day </a:t>
                      </a:r>
                      <a:r>
                        <a:rPr lang="ko-KR" altLang="en-US" dirty="0" smtClean="0"/>
                        <a:t>등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when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err="1" smtClean="0"/>
                        <a:t>at〔on</a:t>
                      </a:r>
                      <a:r>
                        <a:rPr lang="en-US" altLang="ko-KR" dirty="0" smtClean="0"/>
                        <a:t>, in〕 which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이유 </a:t>
                      </a:r>
                      <a:r>
                        <a:rPr lang="en-US" altLang="ko-KR" dirty="0" smtClean="0"/>
                        <a:t>(the reason)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why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for which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방법 </a:t>
                      </a:r>
                      <a:r>
                        <a:rPr lang="en-US" altLang="ko-KR" dirty="0" smtClean="0"/>
                        <a:t>(the way)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how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in which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7380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눈금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0066"/>
        </a:solidFill>
        <a:ln>
          <a:noFill/>
        </a:ln>
      </a:spPr>
      <a:bodyPr rtlCol="0" anchor="ctr"/>
      <a:lstStyle>
        <a:defPPr algn="ctr">
          <a:defRPr>
            <a:solidFill>
              <a:srgbClr val="FF0066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spcBef>
            <a:spcPts val="30"/>
          </a:spcBef>
          <a:defRPr sz="1600" b="1" dirty="0">
            <a:solidFill>
              <a:schemeClr val="accent5">
                <a:lumMod val="75000"/>
              </a:schemeClr>
            </a:solidFill>
            <a:latin typeface="HY강B" panose="02030600000101010101" pitchFamily="18" charset="-127"/>
            <a:ea typeface="HY강B" panose="02030600000101010101" pitchFamily="18" charset="-127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6986</TotalTime>
  <Words>1855</Words>
  <Application>Microsoft Office PowerPoint</Application>
  <PresentationFormat>화면 슬라이드 쇼(4:3)</PresentationFormat>
  <Paragraphs>326</Paragraphs>
  <Slides>26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26</vt:i4>
      </vt:variant>
    </vt:vector>
  </HeadingPairs>
  <TitlesOfParts>
    <vt:vector size="34" baseType="lpstr">
      <vt:lpstr>맑은 고딕</vt:lpstr>
      <vt:lpstr>HY중고딕</vt:lpstr>
      <vt:lpstr>Franklin Gothic Medium</vt:lpstr>
      <vt:lpstr>HY강M</vt:lpstr>
      <vt:lpstr>HY강B</vt:lpstr>
      <vt:lpstr>Arial</vt:lpstr>
      <vt:lpstr>HY견고딕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강지희</dc:creator>
  <cp:lastModifiedBy>Registered User</cp:lastModifiedBy>
  <cp:revision>844</cp:revision>
  <cp:lastPrinted>2012-06-29T08:35:08Z</cp:lastPrinted>
  <dcterms:created xsi:type="dcterms:W3CDTF">2011-12-23T05:36:36Z</dcterms:created>
  <dcterms:modified xsi:type="dcterms:W3CDTF">2018-05-08T02:21:04Z</dcterms:modified>
</cp:coreProperties>
</file>